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0"/>
  </p:notesMasterIdLst>
  <p:handoutMasterIdLst>
    <p:handoutMasterId r:id="rId21"/>
  </p:handoutMasterIdLst>
  <p:sldIdLst>
    <p:sldId id="658" r:id="rId3"/>
    <p:sldId id="659" r:id="rId4"/>
    <p:sldId id="652" r:id="rId5"/>
    <p:sldId id="653" r:id="rId6"/>
    <p:sldId id="684" r:id="rId7"/>
    <p:sldId id="686" r:id="rId8"/>
    <p:sldId id="687" r:id="rId9"/>
    <p:sldId id="677" r:id="rId10"/>
    <p:sldId id="678" r:id="rId11"/>
    <p:sldId id="679" r:id="rId12"/>
    <p:sldId id="660" r:id="rId13"/>
    <p:sldId id="682" r:id="rId14"/>
    <p:sldId id="673" r:id="rId15"/>
    <p:sldId id="681" r:id="rId16"/>
    <p:sldId id="674" r:id="rId17"/>
    <p:sldId id="675" r:id="rId18"/>
    <p:sldId id="676" r:id="rId19"/>
  </p:sldIdLst>
  <p:sldSz cx="6858000" cy="9144000" type="screen4x3"/>
  <p:notesSz cx="6811963" cy="99425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75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FD9ED"/>
    <a:srgbClr val="BE9FDF"/>
    <a:srgbClr val="B8DDA3"/>
    <a:srgbClr val="9ED082"/>
    <a:srgbClr val="E8FECE"/>
    <a:srgbClr val="CCFFCC"/>
    <a:srgbClr val="3F2F29"/>
    <a:srgbClr val="573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32137D-AAF8-4661-997F-0ACDAC87C05F}" v="53" dt="2024-05-30T15:14:43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5871" autoAdjust="0"/>
  </p:normalViewPr>
  <p:slideViewPr>
    <p:cSldViewPr>
      <p:cViewPr varScale="1">
        <p:scale>
          <a:sx n="91" d="100"/>
          <a:sy n="91" d="100"/>
        </p:scale>
        <p:origin x="3139" y="82"/>
      </p:cViewPr>
      <p:guideLst>
        <p:guide orient="horz" pos="575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a Norgren" userId="295af5c7cf7cc56e" providerId="LiveId" clId="{E932137D-AAF8-4661-997F-0ACDAC87C05F}"/>
    <pc:docChg chg="undo custSel modSld">
      <pc:chgData name="Lena Norgren" userId="295af5c7cf7cc56e" providerId="LiveId" clId="{E932137D-AAF8-4661-997F-0ACDAC87C05F}" dt="2024-05-30T15:18:23.033" v="970" actId="20577"/>
      <pc:docMkLst>
        <pc:docMk/>
      </pc:docMkLst>
      <pc:sldChg chg="modSp mod">
        <pc:chgData name="Lena Norgren" userId="295af5c7cf7cc56e" providerId="LiveId" clId="{E932137D-AAF8-4661-997F-0ACDAC87C05F}" dt="2024-05-30T14:28:46.414" v="100" actId="207"/>
        <pc:sldMkLst>
          <pc:docMk/>
          <pc:sldMk cId="0" sldId="652"/>
        </pc:sldMkLst>
        <pc:spChg chg="mod">
          <ac:chgData name="Lena Norgren" userId="295af5c7cf7cc56e" providerId="LiveId" clId="{E932137D-AAF8-4661-997F-0ACDAC87C05F}" dt="2024-05-30T14:28:46.414" v="100" actId="207"/>
          <ac:spMkLst>
            <pc:docMk/>
            <pc:sldMk cId="0" sldId="652"/>
            <ac:spMk id="80" creationId="{00000000-0000-0000-0000-000000000000}"/>
          </ac:spMkLst>
        </pc:spChg>
        <pc:spChg chg="mod">
          <ac:chgData name="Lena Norgren" userId="295af5c7cf7cc56e" providerId="LiveId" clId="{E932137D-AAF8-4661-997F-0ACDAC87C05F}" dt="2024-05-30T14:25:22.965" v="89" actId="20577"/>
          <ac:spMkLst>
            <pc:docMk/>
            <pc:sldMk cId="0" sldId="652"/>
            <ac:spMk id="14340" creationId="{00000000-0000-0000-0000-000000000000}"/>
          </ac:spMkLst>
        </pc:spChg>
        <pc:spChg chg="mod">
          <ac:chgData name="Lena Norgren" userId="295af5c7cf7cc56e" providerId="LiveId" clId="{E932137D-AAF8-4661-997F-0ACDAC87C05F}" dt="2024-05-30T14:25:53.556" v="91" actId="20577"/>
          <ac:spMkLst>
            <pc:docMk/>
            <pc:sldMk cId="0" sldId="652"/>
            <ac:spMk id="14351" creationId="{00000000-0000-0000-0000-000000000000}"/>
          </ac:spMkLst>
        </pc:spChg>
      </pc:sldChg>
      <pc:sldChg chg="modSp mod">
        <pc:chgData name="Lena Norgren" userId="295af5c7cf7cc56e" providerId="LiveId" clId="{E932137D-AAF8-4661-997F-0ACDAC87C05F}" dt="2024-05-30T14:31:06.739" v="136" actId="207"/>
        <pc:sldMkLst>
          <pc:docMk/>
          <pc:sldMk cId="0" sldId="653"/>
        </pc:sldMkLst>
        <pc:spChg chg="mod">
          <ac:chgData name="Lena Norgren" userId="295af5c7cf7cc56e" providerId="LiveId" clId="{E932137D-AAF8-4661-997F-0ACDAC87C05F}" dt="2024-05-30T14:31:06.739" v="136" actId="207"/>
          <ac:spMkLst>
            <pc:docMk/>
            <pc:sldMk cId="0" sldId="653"/>
            <ac:spMk id="43" creationId="{00000000-0000-0000-0000-000000000000}"/>
          </ac:spMkLst>
        </pc:spChg>
        <pc:spChg chg="mod">
          <ac:chgData name="Lena Norgren" userId="295af5c7cf7cc56e" providerId="LiveId" clId="{E932137D-AAF8-4661-997F-0ACDAC87C05F}" dt="2024-05-30T14:29:41.538" v="126" actId="207"/>
          <ac:spMkLst>
            <pc:docMk/>
            <pc:sldMk cId="0" sldId="653"/>
            <ac:spMk id="16392" creationId="{00000000-0000-0000-0000-000000000000}"/>
          </ac:spMkLst>
        </pc:spChg>
      </pc:sldChg>
      <pc:sldChg chg="modSp mod">
        <pc:chgData name="Lena Norgren" userId="295af5c7cf7cc56e" providerId="LiveId" clId="{E932137D-AAF8-4661-997F-0ACDAC87C05F}" dt="2024-05-30T14:19:06.299" v="13" actId="207"/>
        <pc:sldMkLst>
          <pc:docMk/>
          <pc:sldMk cId="0" sldId="658"/>
        </pc:sldMkLst>
        <pc:spChg chg="mod">
          <ac:chgData name="Lena Norgren" userId="295af5c7cf7cc56e" providerId="LiveId" clId="{E932137D-AAF8-4661-997F-0ACDAC87C05F}" dt="2024-05-30T14:19:06.299" v="13" actId="207"/>
          <ac:spMkLst>
            <pc:docMk/>
            <pc:sldMk cId="0" sldId="658"/>
            <ac:spMk id="42" creationId="{00000000-0000-0000-0000-000000000000}"/>
          </ac:spMkLst>
        </pc:spChg>
      </pc:sldChg>
      <pc:sldChg chg="modSp mod">
        <pc:chgData name="Lena Norgren" userId="295af5c7cf7cc56e" providerId="LiveId" clId="{E932137D-AAF8-4661-997F-0ACDAC87C05F}" dt="2024-05-30T14:22:06.152" v="30" actId="207"/>
        <pc:sldMkLst>
          <pc:docMk/>
          <pc:sldMk cId="0" sldId="659"/>
        </pc:sldMkLst>
        <pc:spChg chg="mod">
          <ac:chgData name="Lena Norgren" userId="295af5c7cf7cc56e" providerId="LiveId" clId="{E932137D-AAF8-4661-997F-0ACDAC87C05F}" dt="2024-05-30T14:20:53.730" v="19" actId="20577"/>
          <ac:spMkLst>
            <pc:docMk/>
            <pc:sldMk cId="0" sldId="659"/>
            <ac:spMk id="12299" creationId="{00000000-0000-0000-0000-000000000000}"/>
          </ac:spMkLst>
        </pc:spChg>
        <pc:spChg chg="mod">
          <ac:chgData name="Lena Norgren" userId="295af5c7cf7cc56e" providerId="LiveId" clId="{E932137D-AAF8-4661-997F-0ACDAC87C05F}" dt="2024-05-30T14:22:06.152" v="30" actId="207"/>
          <ac:spMkLst>
            <pc:docMk/>
            <pc:sldMk cId="0" sldId="659"/>
            <ac:spMk id="12300" creationId="{00000000-0000-0000-0000-000000000000}"/>
          </ac:spMkLst>
        </pc:spChg>
      </pc:sldChg>
      <pc:sldChg chg="modSp mod">
        <pc:chgData name="Lena Norgren" userId="295af5c7cf7cc56e" providerId="LiveId" clId="{E932137D-AAF8-4661-997F-0ACDAC87C05F}" dt="2024-05-30T15:00:26.005" v="516" actId="207"/>
        <pc:sldMkLst>
          <pc:docMk/>
          <pc:sldMk cId="0" sldId="660"/>
        </pc:sldMkLst>
        <pc:spChg chg="mod">
          <ac:chgData name="Lena Norgren" userId="295af5c7cf7cc56e" providerId="LiveId" clId="{E932137D-AAF8-4661-997F-0ACDAC87C05F}" dt="2024-05-30T14:58:32.172" v="491" actId="207"/>
          <ac:spMkLst>
            <pc:docMk/>
            <pc:sldMk cId="0" sldId="660"/>
            <ac:spMk id="34" creationId="{00000000-0000-0000-0000-000000000000}"/>
          </ac:spMkLst>
        </pc:spChg>
        <pc:spChg chg="mod">
          <ac:chgData name="Lena Norgren" userId="295af5c7cf7cc56e" providerId="LiveId" clId="{E932137D-AAF8-4661-997F-0ACDAC87C05F}" dt="2024-05-30T14:58:45.250" v="497" actId="207"/>
          <ac:spMkLst>
            <pc:docMk/>
            <pc:sldMk cId="0" sldId="660"/>
            <ac:spMk id="37" creationId="{00000000-0000-0000-0000-000000000000}"/>
          </ac:spMkLst>
        </pc:spChg>
        <pc:spChg chg="mod">
          <ac:chgData name="Lena Norgren" userId="295af5c7cf7cc56e" providerId="LiveId" clId="{E932137D-AAF8-4661-997F-0ACDAC87C05F}" dt="2024-05-30T14:59:04.624" v="503" actId="207"/>
          <ac:spMkLst>
            <pc:docMk/>
            <pc:sldMk cId="0" sldId="660"/>
            <ac:spMk id="38" creationId="{00000000-0000-0000-0000-000000000000}"/>
          </ac:spMkLst>
        </pc:spChg>
        <pc:spChg chg="mod">
          <ac:chgData name="Lena Norgren" userId="295af5c7cf7cc56e" providerId="LiveId" clId="{E932137D-AAF8-4661-997F-0ACDAC87C05F}" dt="2024-05-30T15:00:26.005" v="516" actId="207"/>
          <ac:spMkLst>
            <pc:docMk/>
            <pc:sldMk cId="0" sldId="660"/>
            <ac:spMk id="99" creationId="{00000000-0000-0000-0000-000000000000}"/>
          </ac:spMkLst>
        </pc:spChg>
        <pc:spChg chg="mod">
          <ac:chgData name="Lena Norgren" userId="295af5c7cf7cc56e" providerId="LiveId" clId="{E932137D-AAF8-4661-997F-0ACDAC87C05F}" dt="2024-05-30T14:58:04.486" v="485" actId="207"/>
          <ac:spMkLst>
            <pc:docMk/>
            <pc:sldMk cId="0" sldId="660"/>
            <ac:spMk id="4110" creationId="{00000000-0000-0000-0000-000000000000}"/>
          </ac:spMkLst>
        </pc:spChg>
      </pc:sldChg>
      <pc:sldChg chg="modSp mod">
        <pc:chgData name="Lena Norgren" userId="295af5c7cf7cc56e" providerId="LiveId" clId="{E932137D-AAF8-4661-997F-0ACDAC87C05F}" dt="2024-05-30T15:08:39.378" v="692" actId="207"/>
        <pc:sldMkLst>
          <pc:docMk/>
          <pc:sldMk cId="0" sldId="673"/>
        </pc:sldMkLst>
        <pc:spChg chg="mod">
          <ac:chgData name="Lena Norgren" userId="295af5c7cf7cc56e" providerId="LiveId" clId="{E932137D-AAF8-4661-997F-0ACDAC87C05F}" dt="2024-05-30T15:05:51.329" v="601" actId="207"/>
          <ac:spMkLst>
            <pc:docMk/>
            <pc:sldMk cId="0" sldId="673"/>
            <ac:spMk id="34820" creationId="{00000000-0000-0000-0000-000000000000}"/>
          </ac:spMkLst>
        </pc:spChg>
        <pc:spChg chg="mod">
          <ac:chgData name="Lena Norgren" userId="295af5c7cf7cc56e" providerId="LiveId" clId="{E932137D-AAF8-4661-997F-0ACDAC87C05F}" dt="2024-05-30T15:07:08.364" v="649" actId="20577"/>
          <ac:spMkLst>
            <pc:docMk/>
            <pc:sldMk cId="0" sldId="673"/>
            <ac:spMk id="34821" creationId="{00000000-0000-0000-0000-000000000000}"/>
          </ac:spMkLst>
        </pc:spChg>
        <pc:spChg chg="mod">
          <ac:chgData name="Lena Norgren" userId="295af5c7cf7cc56e" providerId="LiveId" clId="{E932137D-AAF8-4661-997F-0ACDAC87C05F}" dt="2024-05-30T15:08:39.378" v="692" actId="207"/>
          <ac:spMkLst>
            <pc:docMk/>
            <pc:sldMk cId="0" sldId="673"/>
            <ac:spMk id="34830" creationId="{00000000-0000-0000-0000-000000000000}"/>
          </ac:spMkLst>
        </pc:spChg>
      </pc:sldChg>
      <pc:sldChg chg="modSp mod">
        <pc:chgData name="Lena Norgren" userId="295af5c7cf7cc56e" providerId="LiveId" clId="{E932137D-AAF8-4661-997F-0ACDAC87C05F}" dt="2024-05-30T15:15:07.812" v="938" actId="207"/>
        <pc:sldMkLst>
          <pc:docMk/>
          <pc:sldMk cId="0" sldId="674"/>
        </pc:sldMkLst>
        <pc:spChg chg="mod">
          <ac:chgData name="Lena Norgren" userId="295af5c7cf7cc56e" providerId="LiveId" clId="{E932137D-AAF8-4661-997F-0ACDAC87C05F}" dt="2024-05-30T15:14:20.037" v="913" actId="207"/>
          <ac:spMkLst>
            <pc:docMk/>
            <pc:sldMk cId="0" sldId="674"/>
            <ac:spMk id="9231" creationId="{00000000-0000-0000-0000-000000000000}"/>
          </ac:spMkLst>
        </pc:spChg>
        <pc:spChg chg="mod">
          <ac:chgData name="Lena Norgren" userId="295af5c7cf7cc56e" providerId="LiveId" clId="{E932137D-AAF8-4661-997F-0ACDAC87C05F}" dt="2024-05-30T15:15:07.812" v="938" actId="207"/>
          <ac:spMkLst>
            <pc:docMk/>
            <pc:sldMk cId="0" sldId="674"/>
            <ac:spMk id="9233" creationId="{00000000-0000-0000-0000-000000000000}"/>
          </ac:spMkLst>
        </pc:spChg>
        <pc:picChg chg="mod">
          <ac:chgData name="Lena Norgren" userId="295af5c7cf7cc56e" providerId="LiveId" clId="{E932137D-AAF8-4661-997F-0ACDAC87C05F}" dt="2024-05-30T15:14:43.557" v="918" actId="1076"/>
          <ac:picMkLst>
            <pc:docMk/>
            <pc:sldMk cId="0" sldId="674"/>
            <ac:picMk id="38929" creationId="{00000000-0000-0000-0000-000000000000}"/>
          </ac:picMkLst>
        </pc:picChg>
        <pc:picChg chg="mod">
          <ac:chgData name="Lena Norgren" userId="295af5c7cf7cc56e" providerId="LiveId" clId="{E932137D-AAF8-4661-997F-0ACDAC87C05F}" dt="2024-05-30T15:14:40.496" v="917" actId="1076"/>
          <ac:picMkLst>
            <pc:docMk/>
            <pc:sldMk cId="0" sldId="674"/>
            <ac:picMk id="38930" creationId="{00000000-0000-0000-0000-000000000000}"/>
          </ac:picMkLst>
        </pc:picChg>
      </pc:sldChg>
      <pc:sldChg chg="modSp mod">
        <pc:chgData name="Lena Norgren" userId="295af5c7cf7cc56e" providerId="LiveId" clId="{E932137D-AAF8-4661-997F-0ACDAC87C05F}" dt="2024-05-30T15:18:23.033" v="970" actId="20577"/>
        <pc:sldMkLst>
          <pc:docMk/>
          <pc:sldMk cId="0" sldId="676"/>
        </pc:sldMkLst>
        <pc:spChg chg="mod">
          <ac:chgData name="Lena Norgren" userId="295af5c7cf7cc56e" providerId="LiveId" clId="{E932137D-AAF8-4661-997F-0ACDAC87C05F}" dt="2024-05-30T15:17:13.691" v="968" actId="207"/>
          <ac:spMkLst>
            <pc:docMk/>
            <pc:sldMk cId="0" sldId="676"/>
            <ac:spMk id="11268" creationId="{00000000-0000-0000-0000-000000000000}"/>
          </ac:spMkLst>
        </pc:spChg>
        <pc:spChg chg="mod">
          <ac:chgData name="Lena Norgren" userId="295af5c7cf7cc56e" providerId="LiveId" clId="{E932137D-AAF8-4661-997F-0ACDAC87C05F}" dt="2024-05-30T15:18:23.033" v="970" actId="20577"/>
          <ac:spMkLst>
            <pc:docMk/>
            <pc:sldMk cId="0" sldId="676"/>
            <ac:spMk id="11270" creationId="{00000000-0000-0000-0000-000000000000}"/>
          </ac:spMkLst>
        </pc:spChg>
        <pc:spChg chg="mod">
          <ac:chgData name="Lena Norgren" userId="295af5c7cf7cc56e" providerId="LiveId" clId="{E932137D-AAF8-4661-997F-0ACDAC87C05F}" dt="2024-05-30T14:58:00.865" v="484" actId="27636"/>
          <ac:spMkLst>
            <pc:docMk/>
            <pc:sldMk cId="0" sldId="676"/>
            <ac:spMk id="12314" creationId="{00000000-0000-0000-0000-000000000000}"/>
          </ac:spMkLst>
        </pc:spChg>
      </pc:sldChg>
      <pc:sldChg chg="modSp mod">
        <pc:chgData name="Lena Norgren" userId="295af5c7cf7cc56e" providerId="LiveId" clId="{E932137D-AAF8-4661-997F-0ACDAC87C05F}" dt="2024-05-30T14:45:50.143" v="275" actId="207"/>
        <pc:sldMkLst>
          <pc:docMk/>
          <pc:sldMk cId="0" sldId="677"/>
        </pc:sldMkLst>
        <pc:spChg chg="mod">
          <ac:chgData name="Lena Norgren" userId="295af5c7cf7cc56e" providerId="LiveId" clId="{E932137D-AAF8-4661-997F-0ACDAC87C05F}" dt="2024-05-30T14:42:49.162" v="184" actId="207"/>
          <ac:spMkLst>
            <pc:docMk/>
            <pc:sldMk cId="0" sldId="677"/>
            <ac:spMk id="15" creationId="{00000000-0000-0000-0000-000000000000}"/>
          </ac:spMkLst>
        </pc:spChg>
        <pc:spChg chg="mod">
          <ac:chgData name="Lena Norgren" userId="295af5c7cf7cc56e" providerId="LiveId" clId="{E932137D-AAF8-4661-997F-0ACDAC87C05F}" dt="2024-05-30T14:45:31.242" v="264" actId="207"/>
          <ac:spMkLst>
            <pc:docMk/>
            <pc:sldMk cId="0" sldId="677"/>
            <ac:spMk id="31" creationId="{00000000-0000-0000-0000-000000000000}"/>
          </ac:spMkLst>
        </pc:spChg>
        <pc:spChg chg="mod">
          <ac:chgData name="Lena Norgren" userId="295af5c7cf7cc56e" providerId="LiveId" clId="{E932137D-AAF8-4661-997F-0ACDAC87C05F}" dt="2024-05-30T14:45:50.143" v="275" actId="207"/>
          <ac:spMkLst>
            <pc:docMk/>
            <pc:sldMk cId="0" sldId="677"/>
            <ac:spMk id="32" creationId="{00000000-0000-0000-0000-000000000000}"/>
          </ac:spMkLst>
        </pc:spChg>
        <pc:spChg chg="mod">
          <ac:chgData name="Lena Norgren" userId="295af5c7cf7cc56e" providerId="LiveId" clId="{E932137D-AAF8-4661-997F-0ACDAC87C05F}" dt="2024-05-30T14:43:27.315" v="204" actId="207"/>
          <ac:spMkLst>
            <pc:docMk/>
            <pc:sldMk cId="0" sldId="677"/>
            <ac:spMk id="24582" creationId="{00000000-0000-0000-0000-000000000000}"/>
          </ac:spMkLst>
        </pc:spChg>
      </pc:sldChg>
      <pc:sldChg chg="modSp mod">
        <pc:chgData name="Lena Norgren" userId="295af5c7cf7cc56e" providerId="LiveId" clId="{E932137D-AAF8-4661-997F-0ACDAC87C05F}" dt="2024-05-30T14:52:22.951" v="407" actId="207"/>
        <pc:sldMkLst>
          <pc:docMk/>
          <pc:sldMk cId="0" sldId="678"/>
        </pc:sldMkLst>
        <pc:spChg chg="mod">
          <ac:chgData name="Lena Norgren" userId="295af5c7cf7cc56e" providerId="LiveId" clId="{E932137D-AAF8-4661-997F-0ACDAC87C05F}" dt="2024-05-30T14:46:42.222" v="290" actId="207"/>
          <ac:spMkLst>
            <pc:docMk/>
            <pc:sldMk cId="0" sldId="678"/>
            <ac:spMk id="17" creationId="{00000000-0000-0000-0000-000000000000}"/>
          </ac:spMkLst>
        </pc:spChg>
        <pc:spChg chg="mod">
          <ac:chgData name="Lena Norgren" userId="295af5c7cf7cc56e" providerId="LiveId" clId="{E932137D-AAF8-4661-997F-0ACDAC87C05F}" dt="2024-05-30T14:48:19.580" v="327" actId="207"/>
          <ac:spMkLst>
            <pc:docMk/>
            <pc:sldMk cId="0" sldId="678"/>
            <ac:spMk id="22" creationId="{00000000-0000-0000-0000-000000000000}"/>
          </ac:spMkLst>
        </pc:spChg>
        <pc:spChg chg="mod">
          <ac:chgData name="Lena Norgren" userId="295af5c7cf7cc56e" providerId="LiveId" clId="{E932137D-AAF8-4661-997F-0ACDAC87C05F}" dt="2024-05-30T14:52:22.951" v="407" actId="207"/>
          <ac:spMkLst>
            <pc:docMk/>
            <pc:sldMk cId="0" sldId="678"/>
            <ac:spMk id="26631" creationId="{00000000-0000-0000-0000-000000000000}"/>
          </ac:spMkLst>
        </pc:spChg>
        <pc:spChg chg="mod">
          <ac:chgData name="Lena Norgren" userId="295af5c7cf7cc56e" providerId="LiveId" clId="{E932137D-AAF8-4661-997F-0ACDAC87C05F}" dt="2024-05-30T14:49:10.750" v="336" actId="20577"/>
          <ac:spMkLst>
            <pc:docMk/>
            <pc:sldMk cId="0" sldId="678"/>
            <ac:spMk id="26633" creationId="{00000000-0000-0000-0000-000000000000}"/>
          </ac:spMkLst>
        </pc:spChg>
        <pc:spChg chg="mod">
          <ac:chgData name="Lena Norgren" userId="295af5c7cf7cc56e" providerId="LiveId" clId="{E932137D-AAF8-4661-997F-0ACDAC87C05F}" dt="2024-05-30T14:51:47.978" v="391" actId="20577"/>
          <ac:spMkLst>
            <pc:docMk/>
            <pc:sldMk cId="0" sldId="678"/>
            <ac:spMk id="26637" creationId="{00000000-0000-0000-0000-000000000000}"/>
          </ac:spMkLst>
        </pc:spChg>
      </pc:sldChg>
      <pc:sldChg chg="modSp mod">
        <pc:chgData name="Lena Norgren" userId="295af5c7cf7cc56e" providerId="LiveId" clId="{E932137D-AAF8-4661-997F-0ACDAC87C05F}" dt="2024-05-30T14:56:50.285" v="464" actId="207"/>
        <pc:sldMkLst>
          <pc:docMk/>
          <pc:sldMk cId="0" sldId="679"/>
        </pc:sldMkLst>
        <pc:spChg chg="mod">
          <ac:chgData name="Lena Norgren" userId="295af5c7cf7cc56e" providerId="LiveId" clId="{E932137D-AAF8-4661-997F-0ACDAC87C05F}" dt="2024-05-30T14:53:11.975" v="423" actId="120"/>
          <ac:spMkLst>
            <pc:docMk/>
            <pc:sldMk cId="0" sldId="679"/>
            <ac:spMk id="9" creationId="{00000000-0000-0000-0000-000000000000}"/>
          </ac:spMkLst>
        </pc:spChg>
        <pc:spChg chg="mod">
          <ac:chgData name="Lena Norgren" userId="295af5c7cf7cc56e" providerId="LiveId" clId="{E932137D-AAF8-4661-997F-0ACDAC87C05F}" dt="2024-05-30T14:56:50.285" v="464" actId="207"/>
          <ac:spMkLst>
            <pc:docMk/>
            <pc:sldMk cId="0" sldId="679"/>
            <ac:spMk id="10" creationId="{00000000-0000-0000-0000-000000000000}"/>
          </ac:spMkLst>
        </pc:spChg>
        <pc:spChg chg="mod">
          <ac:chgData name="Lena Norgren" userId="295af5c7cf7cc56e" providerId="LiveId" clId="{E932137D-AAF8-4661-997F-0ACDAC87C05F}" dt="2024-05-30T14:54:40.689" v="451" actId="207"/>
          <ac:spMkLst>
            <pc:docMk/>
            <pc:sldMk cId="0" sldId="679"/>
            <ac:spMk id="22536" creationId="{00000000-0000-0000-0000-000000000000}"/>
          </ac:spMkLst>
        </pc:spChg>
      </pc:sldChg>
      <pc:sldChg chg="modSp mod">
        <pc:chgData name="Lena Norgren" userId="295af5c7cf7cc56e" providerId="LiveId" clId="{E932137D-AAF8-4661-997F-0ACDAC87C05F}" dt="2024-05-30T15:11:07.344" v="814" actId="207"/>
        <pc:sldMkLst>
          <pc:docMk/>
          <pc:sldMk cId="0" sldId="681"/>
        </pc:sldMkLst>
        <pc:spChg chg="mod">
          <ac:chgData name="Lena Norgren" userId="295af5c7cf7cc56e" providerId="LiveId" clId="{E932137D-AAF8-4661-997F-0ACDAC87C05F}" dt="2024-05-30T15:10:15.378" v="776" actId="20577"/>
          <ac:spMkLst>
            <pc:docMk/>
            <pc:sldMk cId="0" sldId="681"/>
            <ac:spMk id="19" creationId="{00000000-0000-0000-0000-000000000000}"/>
          </ac:spMkLst>
        </pc:spChg>
        <pc:spChg chg="mod">
          <ac:chgData name="Lena Norgren" userId="295af5c7cf7cc56e" providerId="LiveId" clId="{E932137D-AAF8-4661-997F-0ACDAC87C05F}" dt="2024-05-30T15:11:07.344" v="814" actId="207"/>
          <ac:spMkLst>
            <pc:docMk/>
            <pc:sldMk cId="0" sldId="681"/>
            <ac:spMk id="36868" creationId="{00000000-0000-0000-0000-000000000000}"/>
          </ac:spMkLst>
        </pc:spChg>
      </pc:sldChg>
      <pc:sldChg chg="modSp mod">
        <pc:chgData name="Lena Norgren" userId="295af5c7cf7cc56e" providerId="LiveId" clId="{E932137D-AAF8-4661-997F-0ACDAC87C05F}" dt="2024-05-30T15:03:35.021" v="577" actId="207"/>
        <pc:sldMkLst>
          <pc:docMk/>
          <pc:sldMk cId="0" sldId="682"/>
        </pc:sldMkLst>
        <pc:spChg chg="mod">
          <ac:chgData name="Lena Norgren" userId="295af5c7cf7cc56e" providerId="LiveId" clId="{E932137D-AAF8-4661-997F-0ACDAC87C05F}" dt="2024-05-30T15:01:52.282" v="531" actId="207"/>
          <ac:spMkLst>
            <pc:docMk/>
            <pc:sldMk cId="0" sldId="682"/>
            <ac:spMk id="32771" creationId="{00000000-0000-0000-0000-000000000000}"/>
          </ac:spMkLst>
        </pc:spChg>
        <pc:spChg chg="mod">
          <ac:chgData name="Lena Norgren" userId="295af5c7cf7cc56e" providerId="LiveId" clId="{E932137D-AAF8-4661-997F-0ACDAC87C05F}" dt="2024-05-30T15:03:35.021" v="577" actId="207"/>
          <ac:spMkLst>
            <pc:docMk/>
            <pc:sldMk cId="0" sldId="682"/>
            <ac:spMk id="32775" creationId="{00000000-0000-0000-0000-000000000000}"/>
          </ac:spMkLst>
        </pc:spChg>
      </pc:sldChg>
      <pc:sldChg chg="modSp mod">
        <pc:chgData name="Lena Norgren" userId="295af5c7cf7cc56e" providerId="LiveId" clId="{E932137D-AAF8-4661-997F-0ACDAC87C05F}" dt="2024-05-30T14:35:23.407" v="163" actId="207"/>
        <pc:sldMkLst>
          <pc:docMk/>
          <pc:sldMk cId="0" sldId="684"/>
        </pc:sldMkLst>
        <pc:spChg chg="mod">
          <ac:chgData name="Lena Norgren" userId="295af5c7cf7cc56e" providerId="LiveId" clId="{E932137D-AAF8-4661-997F-0ACDAC87C05F}" dt="2024-05-30T14:35:23.407" v="163" actId="207"/>
          <ac:spMkLst>
            <pc:docMk/>
            <pc:sldMk cId="0" sldId="684"/>
            <ac:spMk id="45" creationId="{00000000-0000-0000-0000-000000000000}"/>
          </ac:spMkLst>
        </pc:spChg>
      </pc:sldChg>
      <pc:sldChg chg="modSp mod">
        <pc:chgData name="Lena Norgren" userId="295af5c7cf7cc56e" providerId="LiveId" clId="{E932137D-AAF8-4661-997F-0ACDAC87C05F}" dt="2024-05-30T14:37:41.735" v="165" actId="20577"/>
        <pc:sldMkLst>
          <pc:docMk/>
          <pc:sldMk cId="0" sldId="686"/>
        </pc:sldMkLst>
        <pc:spChg chg="mod">
          <ac:chgData name="Lena Norgren" userId="295af5c7cf7cc56e" providerId="LiveId" clId="{E932137D-AAF8-4661-997F-0ACDAC87C05F}" dt="2024-05-30T14:37:41.735" v="165" actId="20577"/>
          <ac:spMkLst>
            <pc:docMk/>
            <pc:sldMk cId="0" sldId="686"/>
            <ac:spMk id="20485" creationId="{00000000-0000-0000-0000-000000000000}"/>
          </ac:spMkLst>
        </pc:spChg>
      </pc:sldChg>
      <pc:sldChg chg="modSp mod">
        <pc:chgData name="Lena Norgren" userId="295af5c7cf7cc56e" providerId="LiveId" clId="{E932137D-AAF8-4661-997F-0ACDAC87C05F}" dt="2024-05-30T14:40:41.487" v="170" actId="207"/>
        <pc:sldMkLst>
          <pc:docMk/>
          <pc:sldMk cId="0" sldId="687"/>
        </pc:sldMkLst>
        <pc:spChg chg="mod">
          <ac:chgData name="Lena Norgren" userId="295af5c7cf7cc56e" providerId="LiveId" clId="{E932137D-AAF8-4661-997F-0ACDAC87C05F}" dt="2024-05-30T14:40:41.487" v="170" actId="207"/>
          <ac:spMkLst>
            <pc:docMk/>
            <pc:sldMk cId="0" sldId="687"/>
            <ac:spMk id="2253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2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2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2450"/>
            <a:ext cx="2952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83ED197-79C8-491B-AF92-30544E262B4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2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8188" y="746125"/>
            <a:ext cx="279558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724400"/>
            <a:ext cx="5446713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Edit text master formats by clicking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2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2450"/>
            <a:ext cx="2952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2C1FBF-2A71-413D-86F6-0782024C19E5}" type="slidenum">
              <a:rPr lang="de-DE" altLang="de-DE"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>
                <a:latin typeface="Futura Md" charset="0"/>
                <a:cs typeface="Arial" panose="020B0604020202020204" pitchFamily="34" charset="0"/>
              </a:rPr>
              <a:t>Apple pectin/malic acid/algae extract/lupin extract</a:t>
            </a:r>
          </a:p>
          <a:p>
            <a:endParaRPr lang="en-GB" alt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3E175F42-5822-455F-9C16-76182A788175}" type="slidenum">
              <a:rPr lang="en-GB" altLang="de-DE" smtClean="0">
                <a:solidFill>
                  <a:srgbClr val="000000"/>
                </a:solidFill>
              </a:rPr>
              <a:t>1</a:t>
            </a:fld>
            <a:endParaRPr lang="en-GB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>
                <a:latin typeface="Futura Md" charset="0"/>
                <a:cs typeface="Arial" panose="020B0604020202020204" pitchFamily="34" charset="0"/>
              </a:rPr>
              <a:t>Apple pectin/malic acid/algae extract/lupin extract</a:t>
            </a:r>
          </a:p>
          <a:p>
            <a:endParaRPr lang="en-GB" alt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49425A02-8400-4ECF-8CAD-D4362349EF4D}" type="slidenum">
              <a:rPr lang="en-GB" altLang="de-DE" smtClean="0">
                <a:solidFill>
                  <a:srgbClr val="000000"/>
                </a:solidFill>
              </a:rPr>
              <a:t>10</a:t>
            </a:fld>
            <a:endParaRPr lang="en-GB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>
                <a:latin typeface="Futura Md" charset="0"/>
                <a:cs typeface="Arial" panose="020B0604020202020204" pitchFamily="34" charset="0"/>
              </a:rPr>
              <a:t>Apple pectin/malic acid/algae extract/lupin extract</a:t>
            </a:r>
          </a:p>
          <a:p>
            <a:endParaRPr lang="en-GB" alt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0656E7A6-5799-4E93-8FF5-8158987D1EDA}" type="slidenum">
              <a:rPr lang="en-GB" altLang="de-DE" smtClean="0">
                <a:solidFill>
                  <a:srgbClr val="000000"/>
                </a:solidFill>
              </a:rPr>
              <a:t>11</a:t>
            </a:fld>
            <a:endParaRPr lang="en-GB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>
                <a:latin typeface="Futura Md" charset="0"/>
                <a:cs typeface="Arial" panose="020B0604020202020204" pitchFamily="34" charset="0"/>
              </a:rPr>
              <a:t>Apple pectin/malic acid/algae extract/lupin extract</a:t>
            </a:r>
          </a:p>
          <a:p>
            <a:endParaRPr lang="en-GB" alt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BA4DFE0D-0D91-4DAD-B583-1FED68083EAD}" type="slidenum">
              <a:rPr lang="en-GB" altLang="de-DE" smtClean="0">
                <a:solidFill>
                  <a:srgbClr val="000000"/>
                </a:solidFill>
              </a:rPr>
              <a:t>12</a:t>
            </a:fld>
            <a:endParaRPr lang="en-GB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>
                <a:latin typeface="Futura Md" charset="0"/>
                <a:cs typeface="Arial" panose="020B0604020202020204" pitchFamily="34" charset="0"/>
              </a:rPr>
              <a:t>Apple pectin/malic acid/algae extract/lupin extract</a:t>
            </a:r>
          </a:p>
          <a:p>
            <a:endParaRPr lang="en-GB" alt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9FF4626D-E65C-4E73-A522-E34893D3C9BA}" type="slidenum">
              <a:rPr lang="en-GB" altLang="de-DE" smtClean="0">
                <a:solidFill>
                  <a:srgbClr val="000000"/>
                </a:solidFill>
              </a:rPr>
              <a:t>13</a:t>
            </a:fld>
            <a:endParaRPr lang="en-GB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>
                <a:latin typeface="Futura Md" charset="0"/>
                <a:cs typeface="Arial" panose="020B0604020202020204" pitchFamily="34" charset="0"/>
              </a:rPr>
              <a:t>Apple pectin/malic acid/algae extract/lupin extract</a:t>
            </a:r>
          </a:p>
          <a:p>
            <a:endParaRPr lang="en-GB" alt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0A8C2B28-84D7-4BD9-908D-619150E1CE63}" type="slidenum">
              <a:rPr lang="en-GB" altLang="de-DE" smtClean="0">
                <a:solidFill>
                  <a:srgbClr val="000000"/>
                </a:solidFill>
              </a:rPr>
              <a:t>14</a:t>
            </a:fld>
            <a:endParaRPr lang="en-GB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>
                <a:latin typeface="Futura Md" charset="0"/>
                <a:cs typeface="Arial" panose="020B0604020202020204" pitchFamily="34" charset="0"/>
              </a:rPr>
              <a:t>Apple pectin/malic acid/algae extract/lupin extract</a:t>
            </a:r>
          </a:p>
          <a:p>
            <a:endParaRPr lang="en-GB" alt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6C4EA281-E0D0-498A-9FAA-3E66106EFA8B}" type="slidenum">
              <a:rPr lang="en-GB" altLang="de-DE" smtClean="0">
                <a:solidFill>
                  <a:srgbClr val="000000"/>
                </a:solidFill>
              </a:rPr>
              <a:t>2</a:t>
            </a:fld>
            <a:endParaRPr lang="en-GB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>
                <a:latin typeface="Futura Md" charset="0"/>
                <a:cs typeface="Arial" panose="020B0604020202020204" pitchFamily="34" charset="0"/>
              </a:rPr>
              <a:t>Apple pectin/malic acid/algae extract/lupin extract</a:t>
            </a:r>
          </a:p>
          <a:p>
            <a:endParaRPr lang="en-GB" alt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FDFE601E-681F-4D4C-AFB6-8A7794D9979D}" type="slidenum">
              <a:rPr lang="en-GB" altLang="de-DE" smtClean="0">
                <a:solidFill>
                  <a:srgbClr val="000000"/>
                </a:solidFill>
              </a:rPr>
              <a:t>3</a:t>
            </a:fld>
            <a:endParaRPr lang="en-GB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>
                <a:latin typeface="Futura Md" charset="0"/>
                <a:cs typeface="Arial" panose="020B0604020202020204" pitchFamily="34" charset="0"/>
              </a:rPr>
              <a:t>Apple pectin/malic acid/algae extract/lupin extract</a:t>
            </a:r>
          </a:p>
          <a:p>
            <a:endParaRPr lang="en-GB" alt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A71CEB30-297B-4A2E-9647-787EE212496B}" type="slidenum">
              <a:rPr lang="en-GB" altLang="de-DE" smtClean="0">
                <a:solidFill>
                  <a:srgbClr val="000000"/>
                </a:solidFill>
              </a:rPr>
              <a:t>4</a:t>
            </a:fld>
            <a:endParaRPr lang="en-GB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>
                <a:latin typeface="Futura Md" charset="0"/>
                <a:cs typeface="Arial" panose="020B0604020202020204" pitchFamily="34" charset="0"/>
              </a:rPr>
              <a:t>Apple pectin/malic acid/algae extract/lupin extract</a:t>
            </a:r>
          </a:p>
          <a:p>
            <a:endParaRPr lang="en-GB" alt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9B78E9BD-98F8-4A04-9927-DA0857AFC4A1}" type="slidenum">
              <a:rPr lang="en-GB" altLang="de-DE" smtClean="0">
                <a:solidFill>
                  <a:srgbClr val="000000"/>
                </a:solidFill>
              </a:rPr>
              <a:t>5</a:t>
            </a:fld>
            <a:endParaRPr lang="en-GB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>
                <a:latin typeface="Futura Md" charset="0"/>
                <a:cs typeface="Arial" panose="020B0604020202020204" pitchFamily="34" charset="0"/>
              </a:rPr>
              <a:t>Apple pectin/malic acid/algae extract/lupin extract</a:t>
            </a:r>
          </a:p>
          <a:p>
            <a:endParaRPr lang="en-GB" alt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86DD0C89-6CF1-4077-9984-D168E5B11BCC}" type="slidenum">
              <a:rPr lang="en-GB" altLang="de-DE" smtClean="0">
                <a:solidFill>
                  <a:srgbClr val="000000"/>
                </a:solidFill>
              </a:rPr>
              <a:t>6</a:t>
            </a:fld>
            <a:endParaRPr lang="en-GB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>
                <a:latin typeface="Futura Md" charset="0"/>
                <a:cs typeface="Arial" panose="020B0604020202020204" pitchFamily="34" charset="0"/>
              </a:rPr>
              <a:t>Apple pectin/malic acid/algae extract/lupin extract</a:t>
            </a:r>
          </a:p>
          <a:p>
            <a:endParaRPr lang="en-GB" alt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D9D47545-ED7C-4E0D-9E81-E53A1ED75D1E}" type="slidenum">
              <a:rPr lang="en-GB" altLang="de-DE" smtClean="0">
                <a:solidFill>
                  <a:srgbClr val="000000"/>
                </a:solidFill>
              </a:rPr>
              <a:t>7</a:t>
            </a:fld>
            <a:endParaRPr lang="en-GB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>
                <a:latin typeface="Futura Md" charset="0"/>
                <a:cs typeface="Arial" panose="020B0604020202020204" pitchFamily="34" charset="0"/>
              </a:rPr>
              <a:t>Apple pectin/malic acid/algae extract/lupin extract</a:t>
            </a:r>
          </a:p>
          <a:p>
            <a:endParaRPr lang="en-GB" alt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93FC16E0-1CC6-416D-9ADA-536009ECBD82}" type="slidenum">
              <a:rPr lang="en-GB" altLang="de-DE" smtClean="0">
                <a:solidFill>
                  <a:srgbClr val="000000"/>
                </a:solidFill>
              </a:rPr>
              <a:t>8</a:t>
            </a:fld>
            <a:endParaRPr lang="en-GB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>
                <a:latin typeface="Futura Md" charset="0"/>
                <a:cs typeface="Arial" panose="020B0604020202020204" pitchFamily="34" charset="0"/>
              </a:rPr>
              <a:t>Apple pectin/malic acid/algae extract/lupin extract</a:t>
            </a:r>
          </a:p>
          <a:p>
            <a:endParaRPr lang="en-GB" alt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2A128EB4-13BA-4646-A36C-9AA7B3D560B3}" type="slidenum">
              <a:rPr lang="en-GB" altLang="de-DE" smtClean="0">
                <a:solidFill>
                  <a:srgbClr val="000000"/>
                </a:solidFill>
              </a:rPr>
              <a:t>9</a:t>
            </a:fld>
            <a:endParaRPr lang="en-GB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4852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56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Bilder 1. 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r Verbinder 17"/>
          <p:cNvCxnSpPr/>
          <p:nvPr userDrawn="1"/>
        </p:nvCxnSpPr>
        <p:spPr>
          <a:xfrm>
            <a:off x="333375" y="8547100"/>
            <a:ext cx="6315075" cy="111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 userDrawn="1"/>
        </p:nvCxnSpPr>
        <p:spPr>
          <a:xfrm>
            <a:off x="174625" y="582613"/>
            <a:ext cx="64468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Bildplatzhalter 11"/>
          <p:cNvSpPr>
            <a:spLocks noGrp="1"/>
          </p:cNvSpPr>
          <p:nvPr>
            <p:ph type="pic" sz="quarter" idx="65"/>
          </p:nvPr>
        </p:nvSpPr>
        <p:spPr>
          <a:xfrm>
            <a:off x="335541" y="6821035"/>
            <a:ext cx="1650075" cy="17209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17" name="Bildplatzhalter 11"/>
          <p:cNvSpPr>
            <a:spLocks noGrp="1"/>
          </p:cNvSpPr>
          <p:nvPr>
            <p:ph type="pic" sz="quarter" idx="21"/>
          </p:nvPr>
        </p:nvSpPr>
        <p:spPr>
          <a:xfrm>
            <a:off x="2393830" y="1333672"/>
            <a:ext cx="1322762" cy="156929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79" name="Bildplatzhalter 11"/>
          <p:cNvSpPr>
            <a:spLocks noGrp="1"/>
          </p:cNvSpPr>
          <p:nvPr>
            <p:ph type="pic" sz="quarter" idx="62"/>
          </p:nvPr>
        </p:nvSpPr>
        <p:spPr>
          <a:xfrm>
            <a:off x="5311359" y="1299637"/>
            <a:ext cx="1412776" cy="156357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80" name="Bildplatzhalter 11"/>
          <p:cNvSpPr>
            <a:spLocks noGrp="1"/>
          </p:cNvSpPr>
          <p:nvPr>
            <p:ph type="pic" sz="quarter" idx="63"/>
          </p:nvPr>
        </p:nvSpPr>
        <p:spPr>
          <a:xfrm>
            <a:off x="194546" y="3099295"/>
            <a:ext cx="1452529" cy="18737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81" name="Bildplatzhalter 11"/>
          <p:cNvSpPr>
            <a:spLocks noGrp="1"/>
          </p:cNvSpPr>
          <p:nvPr>
            <p:ph type="pic" sz="quarter" idx="64"/>
          </p:nvPr>
        </p:nvSpPr>
        <p:spPr>
          <a:xfrm>
            <a:off x="3417990" y="3076662"/>
            <a:ext cx="1418723" cy="18518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93" name="Bildplatzhalter 11"/>
          <p:cNvSpPr>
            <a:spLocks noGrp="1"/>
          </p:cNvSpPr>
          <p:nvPr>
            <p:ph type="pic" sz="quarter" idx="70"/>
          </p:nvPr>
        </p:nvSpPr>
        <p:spPr>
          <a:xfrm>
            <a:off x="2608109" y="6831944"/>
            <a:ext cx="1546091" cy="17100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94" name="Bildplatzhalter 11"/>
          <p:cNvSpPr>
            <a:spLocks noGrp="1"/>
          </p:cNvSpPr>
          <p:nvPr>
            <p:ph type="pic" sz="quarter" idx="71"/>
          </p:nvPr>
        </p:nvSpPr>
        <p:spPr>
          <a:xfrm>
            <a:off x="4776692" y="6831944"/>
            <a:ext cx="1532628" cy="16927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24"/>
          </p:nvPr>
        </p:nvSpPr>
        <p:spPr>
          <a:xfrm>
            <a:off x="152341" y="179512"/>
            <a:ext cx="6445807" cy="54709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FontTx/>
              <a:buNone/>
              <a:defRPr sz="2215" b="0">
                <a:latin typeface="Schnyder M Demi" pitchFamily="50" charset="0"/>
              </a:defRPr>
            </a:lvl1pPr>
            <a:lvl2pPr>
              <a:defRPr sz="923">
                <a:latin typeface="Futura Std Medium" panose="020B0502020204020303" pitchFamily="34" charset="0"/>
              </a:defRPr>
            </a:lvl2pPr>
            <a:lvl3pPr>
              <a:defRPr sz="923">
                <a:latin typeface="Futura Std Medium" panose="020B0502020204020303" pitchFamily="34" charset="0"/>
              </a:defRPr>
            </a:lvl3pPr>
            <a:lvl4pPr>
              <a:defRPr sz="923">
                <a:latin typeface="Futura Std Medium" panose="020B0502020204020303" pitchFamily="34" charset="0"/>
              </a:defRPr>
            </a:lvl4pPr>
            <a:lvl5pPr>
              <a:defRPr sz="923">
                <a:latin typeface="Futura Std Medium" panose="020B05020202040203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39" name="Textplatzhalter 30"/>
          <p:cNvSpPr>
            <a:spLocks noGrp="1"/>
          </p:cNvSpPr>
          <p:nvPr>
            <p:ph type="body" sz="quarter" idx="32"/>
          </p:nvPr>
        </p:nvSpPr>
        <p:spPr>
          <a:xfrm>
            <a:off x="175260" y="645250"/>
            <a:ext cx="6445806" cy="592361"/>
          </a:xfrm>
        </p:spPr>
        <p:txBody>
          <a:bodyPr>
            <a:normAutofit/>
          </a:bodyPr>
          <a:lstStyle>
            <a:lvl1pPr algn="ctr">
              <a:defRPr sz="1292" b="0" baseline="0"/>
            </a:lvl1pPr>
            <a:lvl3pPr algn="ctr">
              <a:defRPr sz="1292" b="0"/>
            </a:lvl3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79"/>
          </p:nvPr>
        </p:nvSpPr>
        <p:spPr>
          <a:xfrm>
            <a:off x="3687496" y="1311038"/>
            <a:ext cx="1657400" cy="1635369"/>
          </a:xfrm>
          <a:ln>
            <a:solidFill>
              <a:srgbClr val="B6A299"/>
            </a:solidFill>
          </a:ln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80"/>
          </p:nvPr>
        </p:nvSpPr>
        <p:spPr>
          <a:xfrm>
            <a:off x="1678995" y="3116834"/>
            <a:ext cx="1675157" cy="1822118"/>
          </a:xfrm>
          <a:ln>
            <a:solidFill>
              <a:srgbClr val="B6A299"/>
            </a:solidFill>
          </a:ln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81"/>
          </p:nvPr>
        </p:nvSpPr>
        <p:spPr>
          <a:xfrm>
            <a:off x="4840979" y="3084351"/>
            <a:ext cx="1757168" cy="1792488"/>
          </a:xfrm>
          <a:ln>
            <a:solidFill>
              <a:srgbClr val="B6A299"/>
            </a:solidFill>
          </a:ln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82"/>
          </p:nvPr>
        </p:nvSpPr>
        <p:spPr>
          <a:xfrm>
            <a:off x="137811" y="5050536"/>
            <a:ext cx="1941564" cy="1635369"/>
          </a:xfrm>
          <a:ln>
            <a:solidFill>
              <a:srgbClr val="B6A299"/>
            </a:solidFill>
          </a:ln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83"/>
          </p:nvPr>
        </p:nvSpPr>
        <p:spPr>
          <a:xfrm>
            <a:off x="2359469" y="5030858"/>
            <a:ext cx="1941564" cy="1635369"/>
          </a:xfrm>
          <a:ln>
            <a:solidFill>
              <a:srgbClr val="B6A299"/>
            </a:solidFill>
          </a:ln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84"/>
          </p:nvPr>
        </p:nvSpPr>
        <p:spPr>
          <a:xfrm>
            <a:off x="4581128" y="5050536"/>
            <a:ext cx="1941564" cy="1635369"/>
          </a:xfrm>
          <a:ln>
            <a:solidFill>
              <a:srgbClr val="B6A299"/>
            </a:solidFill>
          </a:ln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85"/>
          </p:nvPr>
        </p:nvSpPr>
        <p:spPr>
          <a:xfrm>
            <a:off x="137811" y="1333671"/>
            <a:ext cx="2220912" cy="1590102"/>
          </a:xfrm>
          <a:ln>
            <a:solidFill>
              <a:srgbClr val="B6A299"/>
            </a:solidFill>
          </a:ln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6412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1. 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/>
          <p:cNvCxnSpPr/>
          <p:nvPr userDrawn="1"/>
        </p:nvCxnSpPr>
        <p:spPr>
          <a:xfrm>
            <a:off x="333375" y="8547100"/>
            <a:ext cx="6315075" cy="111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>
            <a:off x="174625" y="582613"/>
            <a:ext cx="64468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Bildplatzhalter 11"/>
          <p:cNvSpPr>
            <a:spLocks noGrp="1"/>
          </p:cNvSpPr>
          <p:nvPr>
            <p:ph type="pic" sz="quarter" idx="65"/>
          </p:nvPr>
        </p:nvSpPr>
        <p:spPr>
          <a:xfrm>
            <a:off x="288976" y="6710367"/>
            <a:ext cx="1650075" cy="17209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17" name="Bildplatzhalter 11"/>
          <p:cNvSpPr>
            <a:spLocks noGrp="1"/>
          </p:cNvSpPr>
          <p:nvPr>
            <p:ph type="pic" sz="quarter" idx="21"/>
          </p:nvPr>
        </p:nvSpPr>
        <p:spPr>
          <a:xfrm>
            <a:off x="5275385" y="1253703"/>
            <a:ext cx="1322762" cy="156929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79" name="Bildplatzhalter 11"/>
          <p:cNvSpPr>
            <a:spLocks noGrp="1"/>
          </p:cNvSpPr>
          <p:nvPr>
            <p:ph type="pic" sz="quarter" idx="62"/>
          </p:nvPr>
        </p:nvSpPr>
        <p:spPr>
          <a:xfrm>
            <a:off x="194319" y="3012484"/>
            <a:ext cx="1412776" cy="156357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 dirty="0"/>
          </a:p>
        </p:txBody>
      </p:sp>
      <p:sp>
        <p:nvSpPr>
          <p:cNvPr id="94" name="Bildplatzhalter 11"/>
          <p:cNvSpPr>
            <a:spLocks noGrp="1"/>
          </p:cNvSpPr>
          <p:nvPr>
            <p:ph type="pic" sz="quarter" idx="71"/>
          </p:nvPr>
        </p:nvSpPr>
        <p:spPr>
          <a:xfrm>
            <a:off x="5092159" y="4731296"/>
            <a:ext cx="1532628" cy="16927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24"/>
          </p:nvPr>
        </p:nvSpPr>
        <p:spPr>
          <a:xfrm>
            <a:off x="152341" y="179512"/>
            <a:ext cx="6445807" cy="54709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FontTx/>
              <a:buNone/>
              <a:defRPr sz="2215" b="0">
                <a:latin typeface="Schnyder M Demi" pitchFamily="50" charset="0"/>
              </a:defRPr>
            </a:lvl1pPr>
            <a:lvl2pPr>
              <a:defRPr sz="923">
                <a:latin typeface="Futura Std Medium" panose="020B0502020204020303" pitchFamily="34" charset="0"/>
              </a:defRPr>
            </a:lvl2pPr>
            <a:lvl3pPr>
              <a:defRPr sz="923">
                <a:latin typeface="Futura Std Medium" panose="020B0502020204020303" pitchFamily="34" charset="0"/>
              </a:defRPr>
            </a:lvl3pPr>
            <a:lvl4pPr>
              <a:defRPr sz="923">
                <a:latin typeface="Futura Std Medium" panose="020B0502020204020303" pitchFamily="34" charset="0"/>
              </a:defRPr>
            </a:lvl4pPr>
            <a:lvl5pPr>
              <a:defRPr sz="923">
                <a:latin typeface="Futura Std Medium" panose="020B05020202040203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25"/>
          </p:nvPr>
        </p:nvSpPr>
        <p:spPr>
          <a:xfrm>
            <a:off x="175260" y="1237750"/>
            <a:ext cx="5040199" cy="1585246"/>
          </a:xfrm>
          <a:ln>
            <a:solidFill>
              <a:srgbClr val="B6A299"/>
            </a:solidFill>
          </a:ln>
        </p:spPr>
        <p:txBody>
          <a:bodyPr/>
          <a:lstStyle>
            <a:lvl1pPr>
              <a:defRPr sz="1292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9" name="Textplatzhalter 30"/>
          <p:cNvSpPr>
            <a:spLocks noGrp="1"/>
          </p:cNvSpPr>
          <p:nvPr>
            <p:ph type="body" sz="quarter" idx="32"/>
          </p:nvPr>
        </p:nvSpPr>
        <p:spPr>
          <a:xfrm>
            <a:off x="175260" y="645250"/>
            <a:ext cx="6445806" cy="592361"/>
          </a:xfrm>
        </p:spPr>
        <p:txBody>
          <a:bodyPr>
            <a:normAutofit/>
          </a:bodyPr>
          <a:lstStyle>
            <a:lvl1pPr algn="ctr">
              <a:defRPr sz="1292" b="0" baseline="0"/>
            </a:lvl1pPr>
            <a:lvl3pPr algn="ctr">
              <a:defRPr sz="1292" b="0"/>
            </a:lvl3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2" name="Textplatzhalter 30"/>
          <p:cNvSpPr>
            <a:spLocks noGrp="1"/>
          </p:cNvSpPr>
          <p:nvPr>
            <p:ph type="body" sz="quarter" idx="73"/>
          </p:nvPr>
        </p:nvSpPr>
        <p:spPr>
          <a:xfrm>
            <a:off x="1633118" y="2984313"/>
            <a:ext cx="5040199" cy="1585246"/>
          </a:xfrm>
          <a:ln>
            <a:solidFill>
              <a:srgbClr val="B6A299"/>
            </a:solidFill>
          </a:ln>
        </p:spPr>
        <p:txBody>
          <a:bodyPr/>
          <a:lstStyle>
            <a:lvl1pPr>
              <a:defRPr sz="1292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3" name="Textplatzhalter 30"/>
          <p:cNvSpPr>
            <a:spLocks noGrp="1"/>
          </p:cNvSpPr>
          <p:nvPr>
            <p:ph type="body" sz="quarter" idx="74"/>
          </p:nvPr>
        </p:nvSpPr>
        <p:spPr>
          <a:xfrm>
            <a:off x="128678" y="4851604"/>
            <a:ext cx="5040199" cy="1585246"/>
          </a:xfrm>
          <a:ln>
            <a:solidFill>
              <a:srgbClr val="B6A299"/>
            </a:solidFill>
          </a:ln>
        </p:spPr>
        <p:txBody>
          <a:bodyPr/>
          <a:lstStyle>
            <a:lvl1pPr>
              <a:defRPr sz="1292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4" name="Textplatzhalter 30"/>
          <p:cNvSpPr>
            <a:spLocks noGrp="1"/>
          </p:cNvSpPr>
          <p:nvPr>
            <p:ph type="body" sz="quarter" idx="75"/>
          </p:nvPr>
        </p:nvSpPr>
        <p:spPr>
          <a:xfrm>
            <a:off x="2023400" y="6706050"/>
            <a:ext cx="4676557" cy="1585246"/>
          </a:xfrm>
          <a:ln>
            <a:solidFill>
              <a:srgbClr val="B6A299"/>
            </a:solidFill>
          </a:ln>
        </p:spPr>
        <p:txBody>
          <a:bodyPr/>
          <a:lstStyle>
            <a:lvl1pPr>
              <a:defRPr sz="1292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9793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Bilder 1. 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r Verbinder 17"/>
          <p:cNvCxnSpPr/>
          <p:nvPr userDrawn="1"/>
        </p:nvCxnSpPr>
        <p:spPr>
          <a:xfrm>
            <a:off x="-5813425" y="4294188"/>
            <a:ext cx="6315075" cy="95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 userDrawn="1"/>
        </p:nvCxnSpPr>
        <p:spPr>
          <a:xfrm>
            <a:off x="174625" y="582613"/>
            <a:ext cx="64468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Bildplatzhalter 11"/>
          <p:cNvSpPr>
            <a:spLocks noGrp="1"/>
          </p:cNvSpPr>
          <p:nvPr>
            <p:ph type="pic" sz="quarter" idx="65"/>
          </p:nvPr>
        </p:nvSpPr>
        <p:spPr>
          <a:xfrm>
            <a:off x="2663216" y="4804834"/>
            <a:ext cx="1650075" cy="17209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17" name="Bildplatzhalter 11"/>
          <p:cNvSpPr>
            <a:spLocks noGrp="1"/>
          </p:cNvSpPr>
          <p:nvPr>
            <p:ph type="pic" sz="quarter" idx="21"/>
          </p:nvPr>
        </p:nvSpPr>
        <p:spPr>
          <a:xfrm>
            <a:off x="2360798" y="1296982"/>
            <a:ext cx="1322762" cy="156929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79" name="Bildplatzhalter 11"/>
          <p:cNvSpPr>
            <a:spLocks noGrp="1"/>
          </p:cNvSpPr>
          <p:nvPr>
            <p:ph type="pic" sz="quarter" idx="62"/>
          </p:nvPr>
        </p:nvSpPr>
        <p:spPr>
          <a:xfrm>
            <a:off x="5445224" y="1243472"/>
            <a:ext cx="1412776" cy="156357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80" name="Bildplatzhalter 11"/>
          <p:cNvSpPr>
            <a:spLocks noGrp="1"/>
          </p:cNvSpPr>
          <p:nvPr>
            <p:ph type="pic" sz="quarter" idx="63"/>
          </p:nvPr>
        </p:nvSpPr>
        <p:spPr>
          <a:xfrm>
            <a:off x="183102" y="6570735"/>
            <a:ext cx="1452529" cy="18737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81" name="Bildplatzhalter 11"/>
          <p:cNvSpPr>
            <a:spLocks noGrp="1"/>
          </p:cNvSpPr>
          <p:nvPr>
            <p:ph type="pic" sz="quarter" idx="64"/>
          </p:nvPr>
        </p:nvSpPr>
        <p:spPr>
          <a:xfrm>
            <a:off x="3448060" y="6614585"/>
            <a:ext cx="1418723" cy="18518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93" name="Bildplatzhalter 11"/>
          <p:cNvSpPr>
            <a:spLocks noGrp="1"/>
          </p:cNvSpPr>
          <p:nvPr>
            <p:ph type="pic" sz="quarter" idx="70"/>
          </p:nvPr>
        </p:nvSpPr>
        <p:spPr>
          <a:xfrm>
            <a:off x="4895455" y="4840589"/>
            <a:ext cx="1546091" cy="17100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94" name="Bildplatzhalter 11"/>
          <p:cNvSpPr>
            <a:spLocks noGrp="1"/>
          </p:cNvSpPr>
          <p:nvPr>
            <p:ph type="pic" sz="quarter" idx="71"/>
          </p:nvPr>
        </p:nvSpPr>
        <p:spPr>
          <a:xfrm>
            <a:off x="508229" y="4847205"/>
            <a:ext cx="1532628" cy="16927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24"/>
          </p:nvPr>
        </p:nvSpPr>
        <p:spPr>
          <a:xfrm>
            <a:off x="152341" y="179512"/>
            <a:ext cx="6445807" cy="54709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FontTx/>
              <a:buNone/>
              <a:defRPr sz="2215" b="0">
                <a:latin typeface="Schnyder M Demi" pitchFamily="50" charset="0"/>
              </a:defRPr>
            </a:lvl1pPr>
            <a:lvl2pPr>
              <a:defRPr sz="923">
                <a:latin typeface="Futura Std Medium" panose="020B0502020204020303" pitchFamily="34" charset="0"/>
              </a:defRPr>
            </a:lvl2pPr>
            <a:lvl3pPr>
              <a:defRPr sz="923">
                <a:latin typeface="Futura Std Medium" panose="020B0502020204020303" pitchFamily="34" charset="0"/>
              </a:defRPr>
            </a:lvl3pPr>
            <a:lvl4pPr>
              <a:defRPr sz="923">
                <a:latin typeface="Futura Std Medium" panose="020B0502020204020303" pitchFamily="34" charset="0"/>
              </a:defRPr>
            </a:lvl4pPr>
            <a:lvl5pPr>
              <a:defRPr sz="923">
                <a:latin typeface="Futura Std Medium" panose="020B05020202040203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39" name="Textplatzhalter 30"/>
          <p:cNvSpPr>
            <a:spLocks noGrp="1"/>
          </p:cNvSpPr>
          <p:nvPr>
            <p:ph type="body" sz="quarter" idx="32"/>
          </p:nvPr>
        </p:nvSpPr>
        <p:spPr>
          <a:xfrm>
            <a:off x="175260" y="645250"/>
            <a:ext cx="6445806" cy="592361"/>
          </a:xfrm>
        </p:spPr>
        <p:txBody>
          <a:bodyPr>
            <a:normAutofit/>
          </a:bodyPr>
          <a:lstStyle>
            <a:lvl1pPr algn="ctr">
              <a:defRPr sz="1292" b="0" baseline="0"/>
            </a:lvl1pPr>
            <a:lvl3pPr algn="ctr">
              <a:defRPr sz="1292" b="0"/>
            </a:lvl3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78"/>
          </p:nvPr>
        </p:nvSpPr>
        <p:spPr>
          <a:xfrm>
            <a:off x="182564" y="1314450"/>
            <a:ext cx="2238375" cy="1569842"/>
          </a:xfrm>
          <a:ln>
            <a:solidFill>
              <a:srgbClr val="B6A299"/>
            </a:solidFill>
          </a:ln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79"/>
          </p:nvPr>
        </p:nvSpPr>
        <p:spPr>
          <a:xfrm>
            <a:off x="3710596" y="1301732"/>
            <a:ext cx="1734628" cy="1582561"/>
          </a:xfrm>
          <a:ln>
            <a:solidFill>
              <a:srgbClr val="B6A299"/>
            </a:solidFill>
          </a:ln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80"/>
          </p:nvPr>
        </p:nvSpPr>
        <p:spPr>
          <a:xfrm>
            <a:off x="199743" y="2949849"/>
            <a:ext cx="1999266" cy="1866536"/>
          </a:xfrm>
          <a:ln>
            <a:solidFill>
              <a:srgbClr val="B6A299"/>
            </a:solidFill>
          </a:ln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81"/>
          </p:nvPr>
        </p:nvSpPr>
        <p:spPr>
          <a:xfrm>
            <a:off x="2441422" y="2949849"/>
            <a:ext cx="1999266" cy="1866536"/>
          </a:xfrm>
          <a:ln>
            <a:solidFill>
              <a:srgbClr val="B6A299"/>
            </a:solidFill>
          </a:ln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82"/>
          </p:nvPr>
        </p:nvSpPr>
        <p:spPr>
          <a:xfrm>
            <a:off x="4668867" y="2950607"/>
            <a:ext cx="1999266" cy="1866536"/>
          </a:xfrm>
          <a:ln>
            <a:solidFill>
              <a:srgbClr val="B6A299"/>
            </a:solidFill>
          </a:ln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83"/>
          </p:nvPr>
        </p:nvSpPr>
        <p:spPr>
          <a:xfrm>
            <a:off x="1538653" y="6560354"/>
            <a:ext cx="1909406" cy="1866536"/>
          </a:xfrm>
          <a:ln>
            <a:solidFill>
              <a:srgbClr val="B6A299"/>
            </a:solidFill>
          </a:ln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84"/>
          </p:nvPr>
        </p:nvSpPr>
        <p:spPr>
          <a:xfrm>
            <a:off x="4668868" y="6570734"/>
            <a:ext cx="2010344" cy="1866536"/>
          </a:xfrm>
          <a:ln>
            <a:solidFill>
              <a:srgbClr val="B6A299"/>
            </a:solidFill>
          </a:ln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82454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Bilder 1. 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/>
          <p:cNvCxnSpPr/>
          <p:nvPr userDrawn="1"/>
        </p:nvCxnSpPr>
        <p:spPr>
          <a:xfrm>
            <a:off x="174625" y="582613"/>
            <a:ext cx="64468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Bildplatzhalter 11"/>
          <p:cNvSpPr>
            <a:spLocks noGrp="1"/>
          </p:cNvSpPr>
          <p:nvPr>
            <p:ph type="pic" sz="quarter" idx="21"/>
          </p:nvPr>
        </p:nvSpPr>
        <p:spPr>
          <a:xfrm>
            <a:off x="2060848" y="1617181"/>
            <a:ext cx="1612212" cy="191377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79" name="Bildplatzhalter 11"/>
          <p:cNvSpPr>
            <a:spLocks noGrp="1"/>
          </p:cNvSpPr>
          <p:nvPr>
            <p:ph type="pic" sz="quarter" idx="62"/>
          </p:nvPr>
        </p:nvSpPr>
        <p:spPr>
          <a:xfrm>
            <a:off x="5373217" y="1643540"/>
            <a:ext cx="1395253" cy="194875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27" name="Bildplatzhalter 11"/>
          <p:cNvSpPr>
            <a:spLocks noGrp="1"/>
          </p:cNvSpPr>
          <p:nvPr>
            <p:ph type="pic" sz="quarter" idx="68"/>
          </p:nvPr>
        </p:nvSpPr>
        <p:spPr>
          <a:xfrm>
            <a:off x="2060849" y="4001856"/>
            <a:ext cx="1636109" cy="198897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28" name="Bildplatzhalter 11"/>
          <p:cNvSpPr>
            <a:spLocks noGrp="1"/>
          </p:cNvSpPr>
          <p:nvPr>
            <p:ph type="pic" sz="quarter" idx="69"/>
          </p:nvPr>
        </p:nvSpPr>
        <p:spPr>
          <a:xfrm>
            <a:off x="5373217" y="4103409"/>
            <a:ext cx="1419150" cy="194875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32" name="Bildplatzhalter 11"/>
          <p:cNvSpPr>
            <a:spLocks noGrp="1"/>
          </p:cNvSpPr>
          <p:nvPr>
            <p:ph type="pic" sz="quarter" idx="72"/>
          </p:nvPr>
        </p:nvSpPr>
        <p:spPr>
          <a:xfrm>
            <a:off x="2060849" y="6632537"/>
            <a:ext cx="1636109" cy="18181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33" name="Bildplatzhalter 11"/>
          <p:cNvSpPr>
            <a:spLocks noGrp="1"/>
          </p:cNvSpPr>
          <p:nvPr>
            <p:ph type="pic" sz="quarter" idx="73"/>
          </p:nvPr>
        </p:nvSpPr>
        <p:spPr>
          <a:xfrm>
            <a:off x="5373217" y="6632537"/>
            <a:ext cx="1419150" cy="187950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24"/>
          </p:nvPr>
        </p:nvSpPr>
        <p:spPr>
          <a:xfrm>
            <a:off x="152341" y="179512"/>
            <a:ext cx="6445807" cy="54709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FontTx/>
              <a:buNone/>
              <a:defRPr sz="2215" b="0">
                <a:latin typeface="Schnyder M Demi" pitchFamily="50" charset="0"/>
              </a:defRPr>
            </a:lvl1pPr>
            <a:lvl2pPr>
              <a:defRPr sz="923">
                <a:latin typeface="Futura Std Medium" panose="020B0502020204020303" pitchFamily="34" charset="0"/>
              </a:defRPr>
            </a:lvl2pPr>
            <a:lvl3pPr>
              <a:defRPr sz="923">
                <a:latin typeface="Futura Std Medium" panose="020B0502020204020303" pitchFamily="34" charset="0"/>
              </a:defRPr>
            </a:lvl3pPr>
            <a:lvl4pPr>
              <a:defRPr sz="923">
                <a:latin typeface="Futura Std Medium" panose="020B0502020204020303" pitchFamily="34" charset="0"/>
              </a:defRPr>
            </a:lvl4pPr>
            <a:lvl5pPr>
              <a:defRPr sz="923">
                <a:latin typeface="Futura Std Medium" panose="020B05020202040203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39" name="Textplatzhalter 30"/>
          <p:cNvSpPr>
            <a:spLocks noGrp="1"/>
          </p:cNvSpPr>
          <p:nvPr>
            <p:ph type="body" sz="quarter" idx="32"/>
          </p:nvPr>
        </p:nvSpPr>
        <p:spPr>
          <a:xfrm>
            <a:off x="175260" y="645250"/>
            <a:ext cx="6445806" cy="592361"/>
          </a:xfrm>
        </p:spPr>
        <p:txBody>
          <a:bodyPr>
            <a:normAutofit/>
          </a:bodyPr>
          <a:lstStyle>
            <a:lvl1pPr algn="ctr">
              <a:defRPr sz="1292" b="0" baseline="0"/>
            </a:lvl1pPr>
            <a:lvl3pPr algn="ctr">
              <a:defRPr sz="1292" b="0"/>
            </a:lvl3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76"/>
          </p:nvPr>
        </p:nvSpPr>
        <p:spPr>
          <a:xfrm>
            <a:off x="174626" y="1285143"/>
            <a:ext cx="2030239" cy="2306515"/>
          </a:xfrm>
          <a:ln>
            <a:solidFill>
              <a:srgbClr val="B6A299"/>
            </a:solidFill>
          </a:ln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77"/>
          </p:nvPr>
        </p:nvSpPr>
        <p:spPr>
          <a:xfrm>
            <a:off x="3732528" y="1299638"/>
            <a:ext cx="1825490" cy="2306515"/>
          </a:xfrm>
          <a:ln>
            <a:solidFill>
              <a:srgbClr val="B6A299"/>
            </a:solidFill>
          </a:ln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78"/>
          </p:nvPr>
        </p:nvSpPr>
        <p:spPr>
          <a:xfrm>
            <a:off x="185381" y="3711182"/>
            <a:ext cx="2030239" cy="2306515"/>
          </a:xfrm>
          <a:ln>
            <a:solidFill>
              <a:srgbClr val="B6A299"/>
            </a:solidFill>
          </a:ln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79"/>
          </p:nvPr>
        </p:nvSpPr>
        <p:spPr>
          <a:xfrm>
            <a:off x="3732529" y="3759473"/>
            <a:ext cx="1825489" cy="2231354"/>
          </a:xfrm>
          <a:ln>
            <a:solidFill>
              <a:srgbClr val="B6A299"/>
            </a:solidFill>
          </a:ln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80"/>
          </p:nvPr>
        </p:nvSpPr>
        <p:spPr>
          <a:xfrm>
            <a:off x="185381" y="6176370"/>
            <a:ext cx="2030239" cy="2306515"/>
          </a:xfrm>
          <a:ln>
            <a:solidFill>
              <a:srgbClr val="B6A299"/>
            </a:solidFill>
          </a:ln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81"/>
          </p:nvPr>
        </p:nvSpPr>
        <p:spPr>
          <a:xfrm>
            <a:off x="3732529" y="6144182"/>
            <a:ext cx="1825489" cy="2306515"/>
          </a:xfrm>
          <a:ln>
            <a:solidFill>
              <a:srgbClr val="B6A299"/>
            </a:solidFill>
          </a:ln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96743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1. 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r Verbinder 17"/>
          <p:cNvCxnSpPr/>
          <p:nvPr userDrawn="1"/>
        </p:nvCxnSpPr>
        <p:spPr>
          <a:xfrm>
            <a:off x="333375" y="8547100"/>
            <a:ext cx="6315075" cy="111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 userDrawn="1"/>
        </p:nvCxnSpPr>
        <p:spPr>
          <a:xfrm>
            <a:off x="174625" y="582613"/>
            <a:ext cx="64468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Bildplatzhalter 11"/>
          <p:cNvSpPr>
            <a:spLocks noGrp="1"/>
          </p:cNvSpPr>
          <p:nvPr>
            <p:ph type="pic" sz="quarter" idx="63"/>
          </p:nvPr>
        </p:nvSpPr>
        <p:spPr>
          <a:xfrm>
            <a:off x="162336" y="5415820"/>
            <a:ext cx="1164470" cy="150568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85" name="Bildplatzhalter 11"/>
          <p:cNvSpPr>
            <a:spLocks noGrp="1"/>
          </p:cNvSpPr>
          <p:nvPr>
            <p:ph type="pic" sz="quarter" idx="68"/>
          </p:nvPr>
        </p:nvSpPr>
        <p:spPr>
          <a:xfrm>
            <a:off x="4221867" y="7070066"/>
            <a:ext cx="1200600" cy="140270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32" name="Bildplatzhalter 11"/>
          <p:cNvSpPr>
            <a:spLocks noGrp="1"/>
          </p:cNvSpPr>
          <p:nvPr>
            <p:ph type="pic" sz="quarter" idx="75"/>
          </p:nvPr>
        </p:nvSpPr>
        <p:spPr>
          <a:xfrm>
            <a:off x="5530952" y="3447770"/>
            <a:ext cx="1095511" cy="145884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33" name="Bildplatzhalter 11"/>
          <p:cNvSpPr>
            <a:spLocks noGrp="1"/>
          </p:cNvSpPr>
          <p:nvPr>
            <p:ph type="pic" sz="quarter" idx="76"/>
          </p:nvPr>
        </p:nvSpPr>
        <p:spPr>
          <a:xfrm>
            <a:off x="3218164" y="5489883"/>
            <a:ext cx="1241328" cy="14113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17" name="Bildplatzhalter 11"/>
          <p:cNvSpPr>
            <a:spLocks noGrp="1"/>
          </p:cNvSpPr>
          <p:nvPr>
            <p:ph type="pic" sz="quarter" idx="21"/>
          </p:nvPr>
        </p:nvSpPr>
        <p:spPr>
          <a:xfrm>
            <a:off x="2297801" y="3475546"/>
            <a:ext cx="1166180" cy="135462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24"/>
          </p:nvPr>
        </p:nvSpPr>
        <p:spPr>
          <a:xfrm>
            <a:off x="152341" y="179512"/>
            <a:ext cx="6445807" cy="54709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FontTx/>
              <a:buNone/>
              <a:defRPr sz="2215" b="0">
                <a:latin typeface="Schnyder M Demi" pitchFamily="50" charset="0"/>
              </a:defRPr>
            </a:lvl1pPr>
            <a:lvl2pPr>
              <a:defRPr sz="923">
                <a:latin typeface="Futura Std Medium" panose="020B0502020204020303" pitchFamily="34" charset="0"/>
              </a:defRPr>
            </a:lvl2pPr>
            <a:lvl3pPr>
              <a:defRPr sz="923">
                <a:latin typeface="Futura Std Medium" panose="020B0502020204020303" pitchFamily="34" charset="0"/>
              </a:defRPr>
            </a:lvl3pPr>
            <a:lvl4pPr>
              <a:defRPr sz="923">
                <a:latin typeface="Futura Std Medium" panose="020B0502020204020303" pitchFamily="34" charset="0"/>
              </a:defRPr>
            </a:lvl4pPr>
            <a:lvl5pPr>
              <a:defRPr sz="923">
                <a:latin typeface="Futura Std Medium" panose="020B05020202040203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39" name="Textplatzhalter 30"/>
          <p:cNvSpPr>
            <a:spLocks noGrp="1"/>
          </p:cNvSpPr>
          <p:nvPr>
            <p:ph type="body" sz="quarter" idx="32"/>
          </p:nvPr>
        </p:nvSpPr>
        <p:spPr>
          <a:xfrm>
            <a:off x="175260" y="645250"/>
            <a:ext cx="6445806" cy="536836"/>
          </a:xfrm>
        </p:spPr>
        <p:txBody>
          <a:bodyPr>
            <a:normAutofit/>
          </a:bodyPr>
          <a:lstStyle>
            <a:lvl1pPr algn="ctr">
              <a:defRPr sz="1292" b="0" baseline="0"/>
            </a:lvl1pPr>
            <a:lvl3pPr algn="ctr">
              <a:defRPr sz="1292" b="0"/>
            </a:lvl3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68" name="Textplatzhalter 30"/>
          <p:cNvSpPr>
            <a:spLocks noGrp="1"/>
          </p:cNvSpPr>
          <p:nvPr>
            <p:ph type="body" sz="quarter" idx="55"/>
          </p:nvPr>
        </p:nvSpPr>
        <p:spPr>
          <a:xfrm>
            <a:off x="606570" y="7632982"/>
            <a:ext cx="3434903" cy="731157"/>
          </a:xfrm>
          <a:ln>
            <a:solidFill>
              <a:srgbClr val="B6A299"/>
            </a:solidFill>
          </a:ln>
        </p:spPr>
        <p:txBody>
          <a:bodyPr/>
          <a:lstStyle>
            <a:lvl1pPr>
              <a:defRPr sz="1108"/>
            </a:lvl1pPr>
            <a:lvl2pPr>
              <a:defRPr/>
            </a:lvl2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  <a:br>
              <a:rPr lang="de-DE" dirty="0"/>
            </a:br>
            <a:r>
              <a:rPr lang="de-DE" dirty="0"/>
              <a:t>Dritte Ebene</a:t>
            </a:r>
          </a:p>
        </p:txBody>
      </p:sp>
      <p:sp>
        <p:nvSpPr>
          <p:cNvPr id="30" name="Textplatzhalter 30"/>
          <p:cNvSpPr>
            <a:spLocks noGrp="1"/>
          </p:cNvSpPr>
          <p:nvPr>
            <p:ph type="body" sz="quarter" idx="74"/>
          </p:nvPr>
        </p:nvSpPr>
        <p:spPr>
          <a:xfrm>
            <a:off x="3614293" y="3475546"/>
            <a:ext cx="1916659" cy="1381930"/>
          </a:xfrm>
          <a:ln>
            <a:solidFill>
              <a:srgbClr val="B6A299"/>
            </a:solidFill>
          </a:ln>
        </p:spPr>
        <p:txBody>
          <a:bodyPr/>
          <a:lstStyle>
            <a:lvl1pPr>
              <a:defRPr sz="1292"/>
            </a:lvl1pPr>
            <a:lvl2pPr>
              <a:defRPr sz="1108"/>
            </a:lvl2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7" name="Textplatzhalter 30"/>
          <p:cNvSpPr>
            <a:spLocks noGrp="1"/>
          </p:cNvSpPr>
          <p:nvPr>
            <p:ph type="body" sz="quarter" idx="77"/>
          </p:nvPr>
        </p:nvSpPr>
        <p:spPr>
          <a:xfrm>
            <a:off x="253527" y="3430237"/>
            <a:ext cx="1916659" cy="1381930"/>
          </a:xfrm>
          <a:ln>
            <a:solidFill>
              <a:srgbClr val="B6A299"/>
            </a:solidFill>
          </a:ln>
        </p:spPr>
        <p:txBody>
          <a:bodyPr/>
          <a:lstStyle>
            <a:lvl1pPr>
              <a:defRPr sz="1292"/>
            </a:lvl1pPr>
            <a:lvl2pPr>
              <a:defRPr sz="1108"/>
            </a:lvl2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8" name="Textplatzhalter 30"/>
          <p:cNvSpPr>
            <a:spLocks noGrp="1"/>
          </p:cNvSpPr>
          <p:nvPr>
            <p:ph type="body" sz="quarter" idx="78"/>
          </p:nvPr>
        </p:nvSpPr>
        <p:spPr>
          <a:xfrm>
            <a:off x="1411371" y="5541579"/>
            <a:ext cx="1916659" cy="1381930"/>
          </a:xfrm>
          <a:ln>
            <a:solidFill>
              <a:srgbClr val="B6A299"/>
            </a:solidFill>
          </a:ln>
        </p:spPr>
        <p:txBody>
          <a:bodyPr/>
          <a:lstStyle>
            <a:lvl1pPr>
              <a:defRPr sz="1292"/>
            </a:lvl1pPr>
            <a:lvl2pPr>
              <a:defRPr sz="1108"/>
            </a:lvl2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0" name="Textplatzhalter 30"/>
          <p:cNvSpPr>
            <a:spLocks noGrp="1"/>
          </p:cNvSpPr>
          <p:nvPr>
            <p:ph type="body" sz="quarter" idx="79"/>
          </p:nvPr>
        </p:nvSpPr>
        <p:spPr>
          <a:xfrm>
            <a:off x="4464138" y="5530423"/>
            <a:ext cx="1916659" cy="1381930"/>
          </a:xfrm>
          <a:ln>
            <a:solidFill>
              <a:srgbClr val="B6A299"/>
            </a:solidFill>
          </a:ln>
        </p:spPr>
        <p:txBody>
          <a:bodyPr/>
          <a:lstStyle>
            <a:lvl1pPr>
              <a:defRPr sz="1292"/>
            </a:lvl1pPr>
            <a:lvl2pPr>
              <a:defRPr sz="1108"/>
            </a:lvl2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2" name="Bildplatzhalter 11"/>
          <p:cNvSpPr>
            <a:spLocks noGrp="1"/>
          </p:cNvSpPr>
          <p:nvPr>
            <p:ph type="pic" sz="quarter" idx="80"/>
          </p:nvPr>
        </p:nvSpPr>
        <p:spPr>
          <a:xfrm>
            <a:off x="301513" y="1346938"/>
            <a:ext cx="1164470" cy="150568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43" name="Bildplatzhalter 11"/>
          <p:cNvSpPr>
            <a:spLocks noGrp="1"/>
          </p:cNvSpPr>
          <p:nvPr>
            <p:ph type="pic" sz="quarter" idx="81"/>
          </p:nvPr>
        </p:nvSpPr>
        <p:spPr>
          <a:xfrm>
            <a:off x="3357341" y="1421001"/>
            <a:ext cx="1241328" cy="14113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923"/>
            </a:lvl1pPr>
          </a:lstStyle>
          <a:p>
            <a:pPr lvl="0"/>
            <a:endParaRPr lang="de-DE" noProof="0"/>
          </a:p>
        </p:txBody>
      </p:sp>
      <p:sp>
        <p:nvSpPr>
          <p:cNvPr id="45" name="Textplatzhalter 30"/>
          <p:cNvSpPr>
            <a:spLocks noGrp="1"/>
          </p:cNvSpPr>
          <p:nvPr>
            <p:ph type="body" sz="quarter" idx="82"/>
          </p:nvPr>
        </p:nvSpPr>
        <p:spPr>
          <a:xfrm>
            <a:off x="1550548" y="1472697"/>
            <a:ext cx="1916659" cy="1381930"/>
          </a:xfrm>
          <a:ln>
            <a:solidFill>
              <a:srgbClr val="B6A299"/>
            </a:solidFill>
          </a:ln>
        </p:spPr>
        <p:txBody>
          <a:bodyPr/>
          <a:lstStyle>
            <a:lvl1pPr>
              <a:defRPr sz="1292"/>
            </a:lvl1pPr>
            <a:lvl2pPr>
              <a:defRPr sz="1108"/>
            </a:lvl2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7" name="Textplatzhalter 30"/>
          <p:cNvSpPr>
            <a:spLocks noGrp="1"/>
          </p:cNvSpPr>
          <p:nvPr>
            <p:ph type="body" sz="quarter" idx="83"/>
          </p:nvPr>
        </p:nvSpPr>
        <p:spPr>
          <a:xfrm>
            <a:off x="4603315" y="1461541"/>
            <a:ext cx="1916659" cy="1381930"/>
          </a:xfrm>
          <a:ln>
            <a:solidFill>
              <a:srgbClr val="B6A299"/>
            </a:solidFill>
          </a:ln>
        </p:spPr>
        <p:txBody>
          <a:bodyPr/>
          <a:lstStyle>
            <a:lvl1pPr>
              <a:defRPr sz="1292"/>
            </a:lvl1pPr>
            <a:lvl2pPr>
              <a:defRPr sz="1108"/>
            </a:lvl2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26690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2" name="Group 28"/>
          <p:cNvGraphicFramePr>
            <a:graphicFrameLocks noGrp="1"/>
          </p:cNvGraphicFramePr>
          <p:nvPr/>
        </p:nvGraphicFramePr>
        <p:xfrm>
          <a:off x="188913" y="347663"/>
          <a:ext cx="6480175" cy="365128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Futura Lt BT" pitchFamily="34" charset="0"/>
                        <a:cs typeface="Arial" charset="0"/>
                      </a:endParaRPr>
                    </a:p>
                  </a:txBody>
                  <a:tcPr marL="68575" marR="68575" marT="60644" marB="6064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51" name="Group 27"/>
          <p:cNvGraphicFramePr>
            <a:graphicFrameLocks noGrp="1"/>
          </p:cNvGraphicFramePr>
          <p:nvPr/>
        </p:nvGraphicFramePr>
        <p:xfrm>
          <a:off x="188913" y="8453438"/>
          <a:ext cx="6480175" cy="690562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0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3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60586" marB="60586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33" name="Rectangle 30"/>
          <p:cNvSpPr>
            <a:spLocks noChangeArrowheads="1"/>
          </p:cNvSpPr>
          <p:nvPr userDrawn="1"/>
        </p:nvSpPr>
        <p:spPr bwMode="auto">
          <a:xfrm>
            <a:off x="401405" y="8463370"/>
            <a:ext cx="62642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2852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dirty="0">
                <a:solidFill>
                  <a:schemeClr val="bg2"/>
                </a:solidFill>
                <a:latin typeface="Futura Std Medium" panose="020B0502020204020303" pitchFamily="34" charset="0"/>
              </a:rPr>
              <a:t>Learning </a:t>
            </a:r>
            <a:r>
              <a:rPr lang="de-DE" altLang="de-DE" sz="1000" dirty="0" err="1">
                <a:solidFill>
                  <a:schemeClr val="bg2"/>
                </a:solidFill>
                <a:latin typeface="Futura Std Medium" panose="020B0502020204020303" pitchFamily="34" charset="0"/>
              </a:rPr>
              <a:t>poster</a:t>
            </a:r>
            <a:r>
              <a:rPr lang="de-DE" altLang="de-DE" sz="1000" dirty="0">
                <a:solidFill>
                  <a:schemeClr val="bg2"/>
                </a:solidFill>
                <a:latin typeface="Futura Std Medium" panose="020B0502020204020303" pitchFamily="34" charset="0"/>
              </a:rPr>
              <a:t> </a:t>
            </a:r>
            <a:r>
              <a:rPr lang="de-DE" altLang="de-DE" sz="1000" dirty="0" smtClean="0">
                <a:solidFill>
                  <a:schemeClr val="bg2"/>
                </a:solidFill>
                <a:latin typeface="Futura Std Medium" panose="020B0502020204020303" pitchFamily="34" charset="0"/>
              </a:rPr>
              <a:t>062024‚                                                                                                      </a:t>
            </a:r>
            <a:fld id="{6500CE04-C54C-40B2-A60E-A484AB175A9D}" type="slidenum">
              <a:rPr sz="1200" smtClean="0">
                <a:latin typeface="Futura Std Medium" panose="020B0502020204020303" pitchFamily="34" charset="0"/>
              </a:rPr>
              <a:t>‹Nr.›</a:t>
            </a:fld>
            <a:endParaRPr lang="de-DE" altLang="de-DE" sz="1200" dirty="0">
              <a:solidFill>
                <a:schemeClr val="bg2"/>
              </a:solidFill>
              <a:latin typeface="Futura Std Medium" panose="020B0502020204020303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8478838"/>
            <a:ext cx="19748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71488" y="487363"/>
            <a:ext cx="59150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Title master format through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712912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5">
                <a:solidFill>
                  <a:schemeClr val="tx1">
                    <a:tint val="75000"/>
                  </a:schemeClr>
                </a:solidFill>
                <a:latin typeface="Futura Std Medium" panose="020B0502020204020303" pitchFamily="34" charset="0"/>
              </a:defRPr>
            </a:lvl1pPr>
          </a:lstStyle>
          <a:p>
            <a:pPr>
              <a:defRPr/>
            </a:pPr>
            <a:r>
              <a:rPr lang="de-DE"/>
              <a:t>Learning poster SPA 06.2023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3F5F4A-8578-400A-9796-6584EF6BC29D}" type="slidenum">
              <a:rPr lang="de-DE"/>
              <a:t>‹Nr.›</a:t>
            </a:fld>
            <a:endParaRPr lang="de-DE" dirty="0"/>
          </a:p>
        </p:txBody>
      </p:sp>
      <p:sp>
        <p:nvSpPr>
          <p:cNvPr id="2054" name="Textplatzhalter 13"/>
          <p:cNvSpPr>
            <a:spLocks noGrp="1"/>
          </p:cNvSpPr>
          <p:nvPr>
            <p:ph type="body" idx="1"/>
          </p:nvPr>
        </p:nvSpPr>
        <p:spPr bwMode="auto">
          <a:xfrm>
            <a:off x="496888" y="2378075"/>
            <a:ext cx="5915025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Edit format templates of the text master</a:t>
            </a:r>
          </a:p>
          <a:p>
            <a:pPr lvl="1"/>
            <a:r>
              <a:rPr lang="de-DE" altLang="de-DE"/>
              <a:t>Second level</a:t>
            </a:r>
          </a:p>
          <a:p>
            <a:pPr lvl="2"/>
            <a:r>
              <a:rPr lang="de-DE" altLang="de-DE"/>
              <a:t>Third level</a:t>
            </a:r>
          </a:p>
        </p:txBody>
      </p:sp>
      <p:pic>
        <p:nvPicPr>
          <p:cNvPr id="2055" name="Grafik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8523288"/>
            <a:ext cx="21399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Schnyder M Demi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Schnyder M Demi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Schnyder M Demi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Schnyder M Demi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Schnyder M Demi" pitchFamily="50" charset="0"/>
        </a:defRPr>
      </a:lvl5pPr>
      <a:lvl6pPr marL="422041" algn="l" rtl="0" fontAlgn="base">
        <a:lnSpc>
          <a:spcPct val="90000"/>
        </a:lnSpc>
        <a:spcBef>
          <a:spcPct val="0"/>
        </a:spcBef>
        <a:spcAft>
          <a:spcPct val="0"/>
        </a:spcAft>
        <a:defRPr sz="2215">
          <a:solidFill>
            <a:schemeClr val="tx1"/>
          </a:solidFill>
          <a:latin typeface="Schnyder S Demi" pitchFamily="50" charset="0"/>
        </a:defRPr>
      </a:lvl6pPr>
      <a:lvl7pPr marL="844083" algn="l" rtl="0" fontAlgn="base">
        <a:lnSpc>
          <a:spcPct val="90000"/>
        </a:lnSpc>
        <a:spcBef>
          <a:spcPct val="0"/>
        </a:spcBef>
        <a:spcAft>
          <a:spcPct val="0"/>
        </a:spcAft>
        <a:defRPr sz="2215">
          <a:solidFill>
            <a:schemeClr val="tx1"/>
          </a:solidFill>
          <a:latin typeface="Schnyder S Demi" pitchFamily="50" charset="0"/>
        </a:defRPr>
      </a:lvl7pPr>
      <a:lvl8pPr marL="1266124" algn="l" rtl="0" fontAlgn="base">
        <a:lnSpc>
          <a:spcPct val="90000"/>
        </a:lnSpc>
        <a:spcBef>
          <a:spcPct val="0"/>
        </a:spcBef>
        <a:spcAft>
          <a:spcPct val="0"/>
        </a:spcAft>
        <a:defRPr sz="2215">
          <a:solidFill>
            <a:schemeClr val="tx1"/>
          </a:solidFill>
          <a:latin typeface="Schnyder S Demi" pitchFamily="50" charset="0"/>
        </a:defRPr>
      </a:lvl8pPr>
      <a:lvl9pPr marL="1688165" algn="l" rtl="0" fontAlgn="base">
        <a:lnSpc>
          <a:spcPct val="90000"/>
        </a:lnSpc>
        <a:spcBef>
          <a:spcPct val="0"/>
        </a:spcBef>
        <a:spcAft>
          <a:spcPct val="0"/>
        </a:spcAft>
        <a:defRPr sz="2215">
          <a:solidFill>
            <a:schemeClr val="tx1"/>
          </a:solidFill>
          <a:latin typeface="Schnyder S Demi" pitchFamily="50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925"/>
        </a:spcBef>
        <a:spcAft>
          <a:spcPct val="0"/>
        </a:spcAft>
        <a:defRPr sz="1200" b="1" kern="120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1pPr>
      <a:lvl2pPr marL="420688" algn="l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2pPr>
      <a:lvl3pPr marL="1054100" indent="-209550" algn="l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Symbol" panose="05050102010706020507" pitchFamily="18" charset="2"/>
        <a:buChar char="-"/>
        <a:defRPr sz="900" kern="120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3pPr>
      <a:lvl4pPr marL="1476375" indent="-209550" algn="l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jpeg"/><Relationship Id="rId7" Type="http://schemas.openxmlformats.org/officeDocument/2006/relationships/image" Target="../media/image85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hyperlink" Target="http://www.circulating-oils-library.com/en/ingredients/white-clay-kaolin-clay" TargetMode="Externa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icture 3"/>
          <p:cNvSpPr>
            <a:spLocks noChangeAspect="1" noChangeArrowheads="1"/>
          </p:cNvSpPr>
          <p:nvPr/>
        </p:nvSpPr>
        <p:spPr bwMode="auto">
          <a:xfrm>
            <a:off x="-1590675" y="1331913"/>
            <a:ext cx="195421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latin typeface="Futura Std Medium" panose="020B0502020204020303" pitchFamily="34" charset="0"/>
            </a:endParaRPr>
          </a:p>
        </p:txBody>
      </p:sp>
      <p:sp>
        <p:nvSpPr>
          <p:cNvPr id="10243" name="Textfeld 2"/>
          <p:cNvSpPr txBox="1">
            <a:spLocks noChangeArrowheads="1"/>
          </p:cNvSpPr>
          <p:nvPr/>
        </p:nvSpPr>
        <p:spPr bwMode="auto">
          <a:xfrm>
            <a:off x="2220913" y="2952750"/>
            <a:ext cx="4292600" cy="676275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>
                <a:latin typeface="Futura Std Medium" panose="020B0502020204020303" pitchFamily="34" charset="0"/>
              </a:rPr>
              <a:t>OAT </a:t>
            </a:r>
            <a:r>
              <a:rPr lang="de-DE" altLang="de-DE" sz="1200">
                <a:latin typeface="Futura Std Medium" panose="020B0502020204020303" pitchFamily="34" charset="0"/>
              </a:rPr>
              <a:t>LIPIDS/PHYTOSTEROLS/SQUALANE            </a:t>
            </a:r>
          </a:p>
          <a:p>
            <a:pPr eaLnBrk="1" hangingPunct="1"/>
            <a:r>
              <a:rPr lang="de-DE" altLang="de-DE" sz="1200">
                <a:latin typeface="Futura Std Medium" panose="020B0502020204020303" pitchFamily="34" charset="0"/>
              </a:rPr>
              <a:t>Relieves itching</a:t>
            </a:r>
          </a:p>
          <a:p>
            <a:pPr eaLnBrk="1" hangingPunct="1"/>
            <a:r>
              <a:rPr lang="de-DE" altLang="de-DE" sz="1200">
                <a:latin typeface="Futura Std Medium" panose="020B0502020204020303" pitchFamily="34" charset="0"/>
              </a:rPr>
              <a:t>Soothes burning and flaking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043363" y="6184900"/>
            <a:ext cx="2486025" cy="20002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400" b="1" dirty="0" err="1">
                <a:latin typeface="Futura Std Medium" panose="020B0502020204020303" pitchFamily="34" charset="0"/>
                <a:cs typeface="Arial"/>
              </a:rPr>
              <a:t>Visalix Sensitif</a:t>
            </a:r>
            <a:endParaRPr lang="de-DE" sz="1400" b="1" dirty="0">
              <a:latin typeface="Futura Std Medium" panose="020B0502020204020303" pitchFamily="34" charset="0"/>
              <a:cs typeface="Arial"/>
            </a:endParaRPr>
          </a:p>
          <a:p>
            <a:pPr eaLnBrk="1" hangingPunct="1">
              <a:defRPr/>
            </a:pPr>
            <a:r>
              <a:rPr lang="de-DE" sz="1400" dirty="0">
                <a:latin typeface="Futura Std Medium" panose="020B0502020204020303" pitchFamily="34" charset="0"/>
                <a:cs typeface="Arial"/>
              </a:rPr>
              <a:t>Preparation of the skin for the care cream.</a:t>
            </a:r>
          </a:p>
          <a:p>
            <a:pPr eaLnBrk="1" hangingPunct="1">
              <a:defRPr/>
            </a:pPr>
            <a:r>
              <a:rPr lang="de-DE" sz="1400" dirty="0">
                <a:latin typeface="Futura Std Medium" panose="020B0502020204020303" pitchFamily="34" charset="0"/>
                <a:cs typeface="Arial"/>
              </a:rPr>
              <a:t>Apply soothing facial lotion in the morning and evening.</a:t>
            </a:r>
          </a:p>
          <a:p>
            <a:pPr eaLnBrk="1" hangingPunct="1">
              <a:defRPr/>
            </a:pPr>
            <a:endParaRPr lang="de-DE" sz="1000" dirty="0">
              <a:latin typeface="Futura Std Medium" panose="020B0502020204020303" pitchFamily="34" charset="0"/>
              <a:cs typeface="Arial"/>
            </a:endParaRPr>
          </a:p>
          <a:p>
            <a:pPr eaLnBrk="1" hangingPunct="1">
              <a:defRPr/>
            </a:pPr>
            <a:endParaRPr lang="de-DE" sz="1000" dirty="0">
              <a:latin typeface="Futura Std Medium" panose="020B0502020204020303" pitchFamily="34" charset="0"/>
              <a:cs typeface="Arial"/>
            </a:endParaRPr>
          </a:p>
          <a:p>
            <a:pPr eaLnBrk="1" hangingPunct="1">
              <a:defRPr/>
            </a:pPr>
            <a:endParaRPr lang="de-DE" sz="1000" dirty="0">
              <a:latin typeface="Futura Std Medium" panose="020B0502020204020303" pitchFamily="34" charset="0"/>
              <a:cs typeface="Arial"/>
            </a:endParaRPr>
          </a:p>
          <a:p>
            <a:pPr eaLnBrk="1" hangingPunct="1">
              <a:defRPr/>
            </a:pPr>
            <a:r>
              <a:rPr lang="de-DE" sz="1000" dirty="0">
                <a:latin typeface="Futura Std Medium" panose="020B0502020204020303" pitchFamily="34" charset="0"/>
                <a:cs typeface="Arial"/>
              </a:rPr>
              <a:t>Natural moisturising factors</a:t>
            </a:r>
          </a:p>
        </p:txBody>
      </p:sp>
      <p:sp>
        <p:nvSpPr>
          <p:cNvPr id="10245" name="Picture 3"/>
          <p:cNvSpPr>
            <a:spLocks noChangeAspect="1" noChangeArrowheads="1"/>
          </p:cNvSpPr>
          <p:nvPr/>
        </p:nvSpPr>
        <p:spPr bwMode="auto">
          <a:xfrm flipH="1">
            <a:off x="2339975" y="809625"/>
            <a:ext cx="20272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latin typeface="Futura Std Medium" panose="020B0502020204020303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1096963" y="6149975"/>
            <a:ext cx="1849437" cy="19697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400" b="1" dirty="0">
                <a:latin typeface="Futura Std Medium" panose="020B0502020204020303" pitchFamily="34" charset="0"/>
                <a:cs typeface="Arial"/>
              </a:rPr>
              <a:t>Clair de Teint </a:t>
            </a:r>
            <a:r>
              <a:rPr lang="de-DE" sz="1400" b="1" dirty="0" err="1">
                <a:latin typeface="Futura Std Medium" panose="020B0502020204020303" pitchFamily="34" charset="0"/>
                <a:cs typeface="Arial"/>
              </a:rPr>
              <a:t>Sensitif</a:t>
            </a:r>
            <a:endParaRPr lang="de-DE" sz="1400" b="1" dirty="0">
              <a:latin typeface="Futura Std Medium" panose="020B0502020204020303" pitchFamily="34" charset="0"/>
              <a:cs typeface="Arial"/>
            </a:endParaRPr>
          </a:p>
          <a:p>
            <a:pPr eaLnBrk="1" hangingPunct="1">
              <a:defRPr/>
            </a:pPr>
            <a:r>
              <a:rPr lang="de-DE" sz="1400" dirty="0">
                <a:latin typeface="Futura Std Medium" panose="020B0502020204020303" pitchFamily="34" charset="0"/>
                <a:cs typeface="Arial"/>
              </a:rPr>
              <a:t>The first step towards beautiful skin!</a:t>
            </a:r>
          </a:p>
          <a:p>
            <a:pPr eaLnBrk="1" hangingPunct="1">
              <a:defRPr/>
            </a:pPr>
            <a:r>
              <a:rPr lang="de-DE" sz="1400" dirty="0">
                <a:latin typeface="Futura Std Medium" panose="020B0502020204020303" pitchFamily="34" charset="0"/>
                <a:cs typeface="Arial"/>
              </a:rPr>
              <a:t>Very mild cleansing, </a:t>
            </a:r>
          </a:p>
          <a:p>
            <a:pPr eaLnBrk="1" hangingPunct="1">
              <a:defRPr/>
            </a:pPr>
            <a:r>
              <a:rPr lang="de-DE" sz="1400" dirty="0" err="1">
                <a:latin typeface="Futura Std Medium" panose="020B0502020204020303" pitchFamily="34" charset="0"/>
                <a:cs typeface="Arial"/>
              </a:rPr>
              <a:t>without</a:t>
            </a:r>
            <a:r>
              <a:rPr lang="de-DE" sz="1400" dirty="0">
                <a:latin typeface="Futura Std Medium" panose="020B0502020204020303" pitchFamily="34" charset="0"/>
                <a:cs typeface="Arial"/>
              </a:rPr>
              <a:t> </a:t>
            </a:r>
            <a:r>
              <a:rPr lang="de-DE" sz="1400" dirty="0" err="1">
                <a:latin typeface="Futura Std Medium" panose="020B0502020204020303" pitchFamily="34" charset="0"/>
                <a:cs typeface="Arial"/>
              </a:rPr>
              <a:t>drying</a:t>
            </a:r>
            <a:r>
              <a:rPr lang="de-DE" sz="1400" dirty="0">
                <a:latin typeface="Futura Std Medium" panose="020B0502020204020303" pitchFamily="34" charset="0"/>
                <a:cs typeface="Arial"/>
              </a:rPr>
              <a:t> </a:t>
            </a:r>
            <a:r>
              <a:rPr lang="de-DE" sz="1400" dirty="0" err="1">
                <a:latin typeface="Futura Std Medium" panose="020B0502020204020303" pitchFamily="34" charset="0"/>
                <a:cs typeface="Arial"/>
              </a:rPr>
              <a:t>the</a:t>
            </a:r>
            <a:r>
              <a:rPr lang="de-DE" sz="1400" dirty="0">
                <a:latin typeface="Futura Std Medium" panose="020B0502020204020303" pitchFamily="34" charset="0"/>
                <a:cs typeface="Arial"/>
              </a:rPr>
              <a:t> </a:t>
            </a:r>
            <a:r>
              <a:rPr lang="de-DE" sz="1400" dirty="0" err="1">
                <a:latin typeface="Futura Std Medium" panose="020B0502020204020303" pitchFamily="34" charset="0"/>
                <a:cs typeface="Arial"/>
              </a:rPr>
              <a:t>skin</a:t>
            </a:r>
            <a:r>
              <a:rPr lang="de-DE" sz="1400" dirty="0">
                <a:latin typeface="Futura Std Medium" panose="020B0502020204020303" pitchFamily="34" charset="0"/>
                <a:cs typeface="Arial"/>
              </a:rPr>
              <a:t>.</a:t>
            </a:r>
          </a:p>
          <a:p>
            <a:pPr eaLnBrk="1" hangingPunct="1">
              <a:defRPr/>
            </a:pPr>
            <a:endParaRPr lang="de-DE" sz="1400" dirty="0">
              <a:latin typeface="Futura Std Medium" panose="020B0502020204020303" pitchFamily="34" charset="0"/>
              <a:cs typeface="Arial"/>
            </a:endParaRPr>
          </a:p>
          <a:p>
            <a:pPr eaLnBrk="1" hangingPunct="1">
              <a:defRPr/>
            </a:pPr>
            <a:r>
              <a:rPr lang="de-DE" sz="1000" dirty="0">
                <a:latin typeface="Futura Std Medium" panose="020B0502020204020303" pitchFamily="34" charset="0"/>
                <a:cs typeface="Arial"/>
              </a:rPr>
              <a:t>Vegetable surfactants</a:t>
            </a:r>
            <a:endParaRPr lang="de-DE" sz="1400" dirty="0">
              <a:latin typeface="Futura Std Medium" panose="020B0502020204020303" pitchFamily="34" charset="0"/>
              <a:cs typeface="Arial"/>
            </a:endParaRPr>
          </a:p>
        </p:txBody>
      </p:sp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22" b="2916"/>
          <a:stretch>
            <a:fillRect/>
          </a:stretch>
        </p:blipFill>
        <p:spPr bwMode="auto">
          <a:xfrm>
            <a:off x="525463" y="2771775"/>
            <a:ext cx="9525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5" t="5548" r="14597"/>
          <a:stretch>
            <a:fillRect/>
          </a:stretch>
        </p:blipFill>
        <p:spPr bwMode="auto">
          <a:xfrm>
            <a:off x="512763" y="1749425"/>
            <a:ext cx="957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3" t="-2" b="4486"/>
          <a:stretch>
            <a:fillRect/>
          </a:stretch>
        </p:blipFill>
        <p:spPr bwMode="auto">
          <a:xfrm>
            <a:off x="512763" y="1000125"/>
            <a:ext cx="9652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4" descr="C:\Users\Zandron.LAN\AppData\Local\Temp\Skin_Methode_Sensitive_003582_Clair_De_Teint_Sensitif_250ml_05.2017_sRGB_Web_Freis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8" t="24625" r="39265" b="7533"/>
          <a:stretch>
            <a:fillRect/>
          </a:stretch>
        </p:blipFill>
        <p:spPr bwMode="auto">
          <a:xfrm>
            <a:off x="319088" y="6045200"/>
            <a:ext cx="550862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3" descr="C:\Users\Zandron.LAN\AppData\Local\Temp\Skin_Methode_Sensitive_003641_Visalix_Sensitif_250ml_05.2017_sRGB_Web_Freis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2" t="25455" r="38058" b="7011"/>
          <a:stretch>
            <a:fillRect/>
          </a:stretch>
        </p:blipFill>
        <p:spPr bwMode="auto">
          <a:xfrm>
            <a:off x="3370263" y="6184900"/>
            <a:ext cx="56515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feld 1"/>
          <p:cNvSpPr txBox="1">
            <a:spLocks noChangeArrowheads="1"/>
          </p:cNvSpPr>
          <p:nvPr/>
        </p:nvSpPr>
        <p:spPr bwMode="auto">
          <a:xfrm>
            <a:off x="125413" y="317500"/>
            <a:ext cx="65944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>
                <a:latin typeface="Schnyder L Bold" pitchFamily="50" charset="0"/>
              </a:rPr>
              <a:t>Méthode Sensitive - for sensitive skin</a:t>
            </a:r>
          </a:p>
        </p:txBody>
      </p:sp>
      <p:sp>
        <p:nvSpPr>
          <p:cNvPr id="10253" name="Textfeld 2"/>
          <p:cNvSpPr txBox="1">
            <a:spLocks noChangeArrowheads="1"/>
          </p:cNvSpPr>
          <p:nvPr/>
        </p:nvSpPr>
        <p:spPr bwMode="auto">
          <a:xfrm>
            <a:off x="293688" y="4035425"/>
            <a:ext cx="4854575" cy="1770063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>
                <a:latin typeface="Futura Std Medium" panose="020B0502020204020303" pitchFamily="34" charset="0"/>
              </a:rPr>
              <a:t>Comforting Aroma Complex - ready-to-use aroma oil</a:t>
            </a:r>
            <a:endParaRPr lang="de-DE" altLang="de-DE" sz="120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400" b="1">
                <a:latin typeface="Futura Std Medium" panose="020B0502020204020303" pitchFamily="34" charset="0"/>
              </a:rPr>
              <a:t>Comforting Aroma Concentrate - use only diluted</a:t>
            </a:r>
          </a:p>
          <a:p>
            <a:pPr eaLnBrk="1" hangingPunct="1"/>
            <a:r>
              <a:rPr lang="de-DE" altLang="de-DE" sz="1200">
                <a:latin typeface="Futura Std Medium" panose="020B0502020204020303" pitchFamily="34" charset="0"/>
              </a:rPr>
              <a:t>Antistress - care oil for all irritated skin conditions</a:t>
            </a:r>
          </a:p>
          <a:p>
            <a:pPr eaLnBrk="1" hangingPunct="1"/>
            <a:r>
              <a:rPr lang="de-DE" altLang="de-DE" sz="1200">
                <a:latin typeface="Futura Std Medium" panose="020B0502020204020303" pitchFamily="34" charset="0"/>
              </a:rPr>
              <a:t>Soothes irritated skin. Relaxed, astringent, balanced complexion</a:t>
            </a:r>
          </a:p>
          <a:p>
            <a:pPr eaLnBrk="1" hangingPunct="1"/>
            <a:r>
              <a:rPr lang="de-DE" altLang="de-DE" sz="1200">
                <a:latin typeface="Futura Std Medium" panose="020B0502020204020303" pitchFamily="34" charset="0"/>
              </a:rPr>
              <a:t>Effect through inhalation: Mood-enhancing, stress-relieving</a:t>
            </a:r>
          </a:p>
          <a:p>
            <a:pPr eaLnBrk="1" hangingPunct="1"/>
            <a:endParaRPr lang="de-DE" altLang="de-DE" sz="120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900">
                <a:latin typeface="Futura Std Medium" panose="020B0502020204020303" pitchFamily="34" charset="0"/>
              </a:rPr>
              <a:t>mandarin oil, bergamot fruit oil, bitter orange blossom oil, bitter orange leaf oil</a:t>
            </a:r>
          </a:p>
          <a:p>
            <a:pPr eaLnBrk="1" hangingPunct="1"/>
            <a:endParaRPr lang="de-DE" altLang="de-DE" sz="1200">
              <a:latin typeface="Futura Std Medium" panose="020B0502020204020303" pitchFamily="34" charset="0"/>
            </a:endParaRPr>
          </a:p>
          <a:p>
            <a:pPr eaLnBrk="1" hangingPunct="1"/>
            <a:endParaRPr lang="de-DE" altLang="de-DE" sz="1200">
              <a:latin typeface="Futura Std Medium" panose="020B0502020204020303" pitchFamily="34" charset="0"/>
            </a:endParaRPr>
          </a:p>
        </p:txBody>
      </p:sp>
      <p:pic>
        <p:nvPicPr>
          <p:cNvPr id="10254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752475"/>
            <a:ext cx="467677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Grafi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3" t="38223" r="26028" b="3539"/>
          <a:stretch>
            <a:fillRect/>
          </a:stretch>
        </p:blipFill>
        <p:spPr bwMode="auto">
          <a:xfrm>
            <a:off x="5664200" y="4140200"/>
            <a:ext cx="101123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Grafi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t="11021"/>
          <a:stretch>
            <a:fillRect/>
          </a:stretch>
        </p:blipFill>
        <p:spPr bwMode="auto">
          <a:xfrm>
            <a:off x="4941888" y="4572000"/>
            <a:ext cx="8001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icture 3"/>
          <p:cNvSpPr>
            <a:spLocks noChangeAspect="1" noChangeArrowheads="1"/>
          </p:cNvSpPr>
          <p:nvPr/>
        </p:nvSpPr>
        <p:spPr bwMode="auto">
          <a:xfrm flipH="1">
            <a:off x="2352675" y="1193800"/>
            <a:ext cx="20272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600">
              <a:latin typeface="Futura Md" charset="0"/>
            </a:endParaRPr>
          </a:p>
        </p:txBody>
      </p:sp>
      <p:pic>
        <p:nvPicPr>
          <p:cNvPr id="28675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3027363"/>
            <a:ext cx="1211262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feld 2"/>
          <p:cNvSpPr txBox="1">
            <a:spLocks noChangeArrowheads="1"/>
          </p:cNvSpPr>
          <p:nvPr/>
        </p:nvSpPr>
        <p:spPr bwMode="auto">
          <a:xfrm>
            <a:off x="354013" y="3243263"/>
            <a:ext cx="4938712" cy="2200275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b="1" dirty="0">
                <a:latin typeface="Futura Std Medium" panose="020B0502020204020303" pitchFamily="34" charset="0"/>
              </a:rPr>
              <a:t>REDNESS RELIEF SERUM</a:t>
            </a:r>
          </a:p>
          <a:p>
            <a:pPr eaLnBrk="1" hangingPunct="1">
              <a:defRPr/>
            </a:pPr>
            <a:r>
              <a:rPr lang="de-DE" altLang="de-DE" sz="1200" dirty="0">
                <a:latin typeface="Futura Std Medium" panose="020B0502020204020303" pitchFamily="34" charset="0"/>
              </a:rPr>
              <a:t>Serum against skin redness with anti-pollution protection</a:t>
            </a:r>
          </a:p>
          <a:p>
            <a:pPr eaLnBrk="1" hangingPunct="1">
              <a:defRPr/>
            </a:pPr>
            <a:r>
              <a:rPr lang="de-DE" altLang="de-DE" sz="1200" dirty="0">
                <a:latin typeface="Futura Std Medium" panose="020B0502020204020303" pitchFamily="34" charset="0"/>
              </a:rPr>
              <a:t>Apply twice daily to the affected areas of skin. </a:t>
            </a:r>
          </a:p>
          <a:p>
            <a:pPr eaLnBrk="1" hangingPunct="1">
              <a:defRPr/>
            </a:pPr>
            <a:r>
              <a:rPr lang="de-DE" altLang="de-DE" sz="1200" dirty="0">
                <a:latin typeface="Futura Std Medium" panose="020B0502020204020303" pitchFamily="34" charset="0"/>
              </a:rPr>
              <a:t>Basic care tailored to the skin situation and season. </a:t>
            </a:r>
          </a:p>
          <a:p>
            <a:pPr eaLnBrk="1" hangingPunct="1">
              <a:defRPr/>
            </a:pPr>
            <a:r>
              <a:rPr lang="de-DE" altLang="de-DE" sz="1200" dirty="0">
                <a:latin typeface="Futura Std Medium" panose="020B0502020204020303" pitchFamily="34" charset="0"/>
              </a:rPr>
              <a:t>Also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suitable</a:t>
            </a:r>
            <a:r>
              <a:rPr lang="de-DE" altLang="de-DE" sz="1200" dirty="0">
                <a:latin typeface="Futura Std Medium" panose="020B0502020204020303" pitchFamily="34" charset="0"/>
              </a:rPr>
              <a:t> on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its</a:t>
            </a:r>
            <a:r>
              <a:rPr lang="de-DE" altLang="de-DE" sz="1200" dirty="0">
                <a:latin typeface="Futura Std Medium" panose="020B0502020204020303" pitchFamily="34" charset="0"/>
              </a:rPr>
              <a:t> own. </a:t>
            </a:r>
          </a:p>
          <a:p>
            <a:pPr eaLnBrk="1" hangingPunct="1">
              <a:defRPr/>
            </a:pPr>
            <a:endParaRPr lang="de-DE" altLang="de-DE" sz="1200" dirty="0">
              <a:latin typeface="Futura Std Medium" panose="020B0502020204020303" pitchFamily="34" charset="0"/>
            </a:endParaRPr>
          </a:p>
          <a:p>
            <a:pPr marL="285750" indent="-285750">
              <a:spcBef>
                <a:spcPct val="20000"/>
              </a:spcBef>
              <a:tabLst>
                <a:tab pos="92075" algn="l"/>
              </a:tabLst>
              <a:defRPr/>
            </a:pPr>
            <a:r>
              <a:rPr lang="de-DE" sz="900" dirty="0">
                <a:latin typeface="Futura Std Medium" panose="020B0502020204020303" pitchFamily="34" charset="0"/>
              </a:rPr>
              <a:t>Extracts from carrot stem cells (reduces redness) </a:t>
            </a:r>
          </a:p>
          <a:p>
            <a:pPr marL="285750" indent="-285750">
              <a:spcBef>
                <a:spcPct val="20000"/>
              </a:spcBef>
              <a:tabLst>
                <a:tab pos="92075" algn="l"/>
              </a:tabLst>
              <a:defRPr/>
            </a:pPr>
            <a:r>
              <a:rPr lang="de-DE" sz="900" dirty="0">
                <a:latin typeface="Futura Std Medium" panose="020B0502020204020303" pitchFamily="34" charset="0"/>
              </a:rPr>
              <a:t>2 algae species (</a:t>
            </a:r>
            <a:r>
              <a:rPr lang="de-DE" sz="900" dirty="0" err="1">
                <a:latin typeface="Futura Std Medium" panose="020B0502020204020303" pitchFamily="34" charset="0"/>
              </a:rPr>
              <a:t>Corallina Officinalis</a:t>
            </a:r>
            <a:r>
              <a:rPr lang="de-DE" sz="900" dirty="0">
                <a:latin typeface="Futura Std Medium" panose="020B0502020204020303" pitchFamily="34" charset="0"/>
              </a:rPr>
              <a:t>, </a:t>
            </a:r>
            <a:r>
              <a:rPr lang="de-DE" sz="900" dirty="0" err="1">
                <a:latin typeface="Futura Std Medium" panose="020B0502020204020303" pitchFamily="34" charset="0"/>
              </a:rPr>
              <a:t>Palmaria Palmata</a:t>
            </a:r>
            <a:r>
              <a:rPr lang="de-DE" sz="900" dirty="0">
                <a:latin typeface="Futura Std Medium" panose="020B0502020204020303" pitchFamily="34" charset="0"/>
              </a:rPr>
              <a:t>)  </a:t>
            </a:r>
          </a:p>
          <a:p>
            <a:pPr marL="285750" indent="-285750">
              <a:spcBef>
                <a:spcPct val="20000"/>
              </a:spcBef>
              <a:tabLst>
                <a:tab pos="92075" algn="l"/>
              </a:tabLst>
              <a:defRPr/>
            </a:pPr>
            <a:r>
              <a:rPr lang="de-DE" sz="900" dirty="0" err="1">
                <a:latin typeface="Futura Std Medium" panose="020B0502020204020303" pitchFamily="34" charset="0"/>
              </a:rPr>
              <a:t>improved</a:t>
            </a:r>
            <a:r>
              <a:rPr lang="de-DE" sz="900" dirty="0">
                <a:latin typeface="Futura Std Medium" panose="020B0502020204020303" pitchFamily="34" charset="0"/>
              </a:rPr>
              <a:t> microcirculation of the blood capillaries</a:t>
            </a:r>
          </a:p>
          <a:p>
            <a:pPr marL="285750" indent="-285750">
              <a:spcBef>
                <a:spcPct val="20000"/>
              </a:spcBef>
              <a:tabLst>
                <a:tab pos="92075" algn="l"/>
              </a:tabLst>
              <a:defRPr/>
            </a:pPr>
            <a:r>
              <a:rPr lang="de-DE" sz="900" dirty="0">
                <a:latin typeface="Futura Std Medium" panose="020B0502020204020303" pitchFamily="34" charset="0"/>
              </a:rPr>
              <a:t>Oat extract strengthens the microbiome, </a:t>
            </a:r>
          </a:p>
          <a:p>
            <a:pPr marL="285750" indent="-285750">
              <a:spcBef>
                <a:spcPct val="20000"/>
              </a:spcBef>
              <a:tabLst>
                <a:tab pos="92075" algn="l"/>
              </a:tabLst>
              <a:defRPr/>
            </a:pPr>
            <a:r>
              <a:rPr lang="de-DE" sz="900" dirty="0" err="1">
                <a:latin typeface="Futura Std Medium" panose="020B0502020204020303" pitchFamily="34" charset="0"/>
              </a:rPr>
              <a:t>Schizophyllan </a:t>
            </a:r>
            <a:r>
              <a:rPr lang="de-DE" sz="900" dirty="0">
                <a:latin typeface="Futura Std Medium" panose="020B0502020204020303" pitchFamily="34" charset="0"/>
              </a:rPr>
              <a:t>as an anti-pollution shield</a:t>
            </a:r>
          </a:p>
          <a:p>
            <a:pPr eaLnBrk="1" hangingPunct="1">
              <a:defRPr/>
            </a:pPr>
            <a:endParaRPr lang="de-DE" altLang="de-DE" sz="1100" dirty="0">
              <a:latin typeface="Futura Std Medium" panose="020B0502020204020303" pitchFamily="34" charset="0"/>
            </a:endParaRPr>
          </a:p>
        </p:txBody>
      </p:sp>
      <p:sp>
        <p:nvSpPr>
          <p:cNvPr id="28677" name="Textfeld 1"/>
          <p:cNvSpPr txBox="1">
            <a:spLocks noChangeArrowheads="1"/>
          </p:cNvSpPr>
          <p:nvPr/>
        </p:nvSpPr>
        <p:spPr bwMode="auto">
          <a:xfrm>
            <a:off x="192088" y="307975"/>
            <a:ext cx="647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>
                <a:latin typeface="Schnyder L Demi" pitchFamily="50" charset="0"/>
              </a:rPr>
              <a:t>Dermosthétique ® SPECIAL PRODUCTS</a:t>
            </a:r>
          </a:p>
        </p:txBody>
      </p:sp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1604963" y="971550"/>
            <a:ext cx="3521075" cy="1858970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b="1" dirty="0">
                <a:latin typeface="Futura Std Medium" panose="020B0502020204020303" pitchFamily="34" charset="0"/>
              </a:rPr>
              <a:t>PEEL³ DEEP PURIFYING MASK</a:t>
            </a:r>
          </a:p>
          <a:p>
            <a:pPr eaLnBrk="1" hangingPunct="1">
              <a:defRPr/>
            </a:pPr>
            <a:r>
              <a:rPr lang="de-DE" altLang="de-DE" sz="1200" dirty="0">
                <a:latin typeface="Futura Std Medium" panose="020B0502020204020303" pitchFamily="34" charset="0"/>
              </a:rPr>
              <a:t>Skin-refining cream scrub for all skin types</a:t>
            </a:r>
          </a:p>
          <a:p>
            <a:pPr eaLnBrk="1" hangingPunct="1">
              <a:defRPr/>
            </a:pPr>
            <a:r>
              <a:rPr lang="de-DE" altLang="de-DE" sz="1200" dirty="0">
                <a:latin typeface="Futura Std Medium" panose="020B0502020204020303" pitchFamily="34" charset="0"/>
              </a:rPr>
              <a:t>1-2x week/ avoid eyes. </a:t>
            </a:r>
          </a:p>
          <a:p>
            <a:pPr eaLnBrk="1" hangingPunct="1">
              <a:defRPr/>
            </a:pPr>
            <a:r>
              <a:rPr lang="de-DE" altLang="de-DE" sz="1200" dirty="0">
                <a:latin typeface="Futura Std Medium" panose="020B0502020204020303" pitchFamily="34" charset="0"/>
              </a:rPr>
              <a:t>Max 20 min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development</a:t>
            </a:r>
            <a:r>
              <a:rPr lang="de-DE" altLang="de-DE" sz="1200" dirty="0">
                <a:latin typeface="Futura Std Medium" panose="020B0502020204020303" pitchFamily="34" charset="0"/>
              </a:rPr>
              <a:t> time. </a:t>
            </a:r>
          </a:p>
          <a:p>
            <a:pPr eaLnBrk="1" hangingPunct="1">
              <a:defRPr/>
            </a:pPr>
            <a:r>
              <a:rPr lang="de-DE" altLang="de-DE" sz="1200" dirty="0">
                <a:latin typeface="Futura Std Medium" panose="020B0502020204020303" pitchFamily="34" charset="0"/>
              </a:rPr>
              <a:t>Can also be used as an express peeling without application time. </a:t>
            </a:r>
          </a:p>
          <a:p>
            <a:pPr eaLnBrk="1" hangingPunct="1">
              <a:defRPr/>
            </a:pPr>
            <a:endParaRPr lang="de-DE" altLang="de-DE" sz="1200" dirty="0">
              <a:latin typeface="Futura Std Medium" panose="020B0502020204020303" pitchFamily="34" charset="0"/>
            </a:endParaRPr>
          </a:p>
          <a:p>
            <a:pPr marL="285750" indent="-285750">
              <a:spcBef>
                <a:spcPct val="20000"/>
              </a:spcBef>
              <a:tabLst>
                <a:tab pos="92075" algn="l"/>
              </a:tabLst>
              <a:defRPr/>
            </a:pPr>
            <a:r>
              <a:rPr lang="de-DE" sz="900" dirty="0">
                <a:latin typeface="Futura Std Medium" panose="020B0502020204020303" pitchFamily="34" charset="0"/>
              </a:rPr>
              <a:t>shells of fossilised diatoms, enzymes from </a:t>
            </a:r>
            <a:r>
              <a:rPr lang="de-DE" sz="900" dirty="0" err="1">
                <a:latin typeface="Futura Std Medium" panose="020B0502020204020303" pitchFamily="34" charset="0"/>
              </a:rPr>
              <a:t>pomegranate</a:t>
            </a:r>
            <a:r>
              <a:rPr lang="de-DE" sz="900" dirty="0">
                <a:latin typeface="Futura Std Medium" panose="020B0502020204020303" pitchFamily="34" charset="0"/>
              </a:rPr>
              <a:t>, </a:t>
            </a:r>
            <a:r>
              <a:rPr lang="de-DE" sz="900" dirty="0" err="1">
                <a:latin typeface="Futura Std Medium" panose="020B0502020204020303" pitchFamily="34" charset="0"/>
              </a:rPr>
              <a:t>encapsulated</a:t>
            </a:r>
            <a:r>
              <a:rPr lang="de-DE" sz="900" dirty="0">
                <a:latin typeface="Futura Std Medium" panose="020B0502020204020303" pitchFamily="34" charset="0"/>
              </a:rPr>
              <a:t> Fruit acids</a:t>
            </a:r>
          </a:p>
          <a:p>
            <a:pPr eaLnBrk="1" hangingPunct="1">
              <a:defRPr/>
            </a:pPr>
            <a:endParaRPr lang="de-DE" altLang="de-DE" sz="1100" dirty="0">
              <a:latin typeface="Futura Std Medium" panose="020B0502020204020303" pitchFamily="34" charset="0"/>
            </a:endParaRPr>
          </a:p>
        </p:txBody>
      </p:sp>
      <p:pic>
        <p:nvPicPr>
          <p:cNvPr id="28679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71550"/>
            <a:ext cx="1017588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2"/>
          <p:cNvSpPr txBox="1">
            <a:spLocks noChangeArrowheads="1"/>
          </p:cNvSpPr>
          <p:nvPr/>
        </p:nvSpPr>
        <p:spPr bwMode="auto">
          <a:xfrm>
            <a:off x="1484313" y="6153150"/>
            <a:ext cx="4940300" cy="2219325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b="1" dirty="0">
                <a:latin typeface="Futura Std Medium" panose="020B0502020204020303" pitchFamily="34" charset="0"/>
              </a:rPr>
              <a:t>FIRMING BODY CREAM</a:t>
            </a:r>
          </a:p>
          <a:p>
            <a:pPr eaLnBrk="1" hangingPunct="1">
              <a:defRPr/>
            </a:pPr>
            <a:r>
              <a:rPr lang="de-DE" altLang="de-DE" sz="1200" dirty="0">
                <a:latin typeface="Futura Std Medium" panose="020B0502020204020303" pitchFamily="34" charset="0"/>
              </a:rPr>
              <a:t>Intensive body care with skin-friendly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anti-ageing </a:t>
            </a:r>
            <a:r>
              <a:rPr lang="de-DE" altLang="de-DE" sz="1200" dirty="0">
                <a:latin typeface="Futura Std Medium" panose="020B0502020204020303" pitchFamily="34" charset="0"/>
              </a:rPr>
              <a:t>effect for a firm skin structure. </a:t>
            </a:r>
          </a:p>
          <a:p>
            <a:pPr eaLnBrk="1" hangingPunct="1">
              <a:defRPr/>
            </a:pPr>
            <a:r>
              <a:rPr lang="de-DE" altLang="de-DE" sz="1200" dirty="0">
                <a:latin typeface="Futura Std Medium" panose="020B0502020204020303" pitchFamily="34" charset="0"/>
              </a:rPr>
              <a:t>Builds up a depot of the body's own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retinol</a:t>
            </a:r>
            <a:r>
              <a:rPr lang="de-DE" altLang="de-DE" sz="1200" dirty="0">
                <a:latin typeface="Futura Std Medium" panose="020B0502020204020303" pitchFamily="34" charset="0"/>
              </a:rPr>
              <a:t>, which gradually makes the skin appear firmer and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refined</a:t>
            </a:r>
            <a:r>
              <a:rPr lang="de-DE" altLang="de-DE" sz="1200" dirty="0">
                <a:latin typeface="Futura Std Medium" panose="020B0502020204020303" pitchFamily="34" charset="0"/>
              </a:rPr>
              <a:t>. Also ideal for body skin prone to impurities. Apply daily to cleansed skin. </a:t>
            </a:r>
          </a:p>
          <a:p>
            <a:pPr eaLnBrk="1" hangingPunct="1">
              <a:defRPr/>
            </a:pPr>
            <a:endParaRPr lang="de-DE" altLang="de-DE" sz="1200" dirty="0">
              <a:latin typeface="Futura Std Medium" panose="020B0502020204020303" pitchFamily="34" charset="0"/>
            </a:endParaRPr>
          </a:p>
          <a:p>
            <a:pPr marL="285750" indent="-285750">
              <a:spcBef>
                <a:spcPct val="20000"/>
              </a:spcBef>
              <a:tabLst>
                <a:tab pos="92075" algn="l"/>
              </a:tabLst>
              <a:defRPr/>
            </a:pPr>
            <a:r>
              <a:rPr lang="de-DE" sz="900" dirty="0">
                <a:latin typeface="Futura Std Medium" panose="020B0502020204020303" pitchFamily="34" charset="0"/>
              </a:rPr>
              <a:t>Encapsulated resin made from </a:t>
            </a:r>
            <a:r>
              <a:rPr lang="de-DE" sz="900" dirty="0" err="1">
                <a:latin typeface="Futura Std Medium" panose="020B0502020204020303" pitchFamily="34" charset="0"/>
              </a:rPr>
              <a:t>Pistacia Resin</a:t>
            </a:r>
            <a:r>
              <a:rPr lang="de-DE" sz="900" dirty="0">
                <a:latin typeface="Futura Std Medium" panose="020B0502020204020303" pitchFamily="34" charset="0"/>
              </a:rPr>
              <a:t>. </a:t>
            </a:r>
          </a:p>
          <a:p>
            <a:pPr marL="285750" indent="-285750">
              <a:spcBef>
                <a:spcPct val="20000"/>
              </a:spcBef>
              <a:tabLst>
                <a:tab pos="92075" algn="l"/>
              </a:tabLst>
              <a:defRPr/>
            </a:pPr>
            <a:r>
              <a:rPr lang="de-DE" sz="900" dirty="0">
                <a:latin typeface="Futura Std Medium" panose="020B0502020204020303" pitchFamily="34" charset="0"/>
              </a:rPr>
              <a:t>Moisturising urea</a:t>
            </a:r>
          </a:p>
          <a:p>
            <a:pPr marL="285750" indent="-285750">
              <a:spcBef>
                <a:spcPct val="20000"/>
              </a:spcBef>
              <a:tabLst>
                <a:tab pos="92075" algn="l"/>
              </a:tabLst>
              <a:defRPr/>
            </a:pPr>
            <a:r>
              <a:rPr lang="de-DE" sz="900" dirty="0">
                <a:latin typeface="Futura Std Medium" panose="020B0502020204020303" pitchFamily="34" charset="0"/>
              </a:rPr>
              <a:t>Fresh, slightly floral fragrance</a:t>
            </a:r>
          </a:p>
          <a:p>
            <a:pPr marL="285750" indent="-285750">
              <a:spcBef>
                <a:spcPct val="20000"/>
              </a:spcBef>
              <a:tabLst>
                <a:tab pos="92075" algn="l"/>
              </a:tabLst>
              <a:defRPr/>
            </a:pPr>
            <a:r>
              <a:rPr lang="de-DE" sz="900" dirty="0">
                <a:latin typeface="Futura Std Medium" panose="020B0502020204020303" pitchFamily="34" charset="0"/>
              </a:rPr>
              <a:t>Without </a:t>
            </a:r>
            <a:r>
              <a:rPr lang="de-DE" sz="900" dirty="0" err="1">
                <a:latin typeface="Futura Std Medium" panose="020B0502020204020303" pitchFamily="34" charset="0"/>
              </a:rPr>
              <a:t>allergenic</a:t>
            </a:r>
            <a:r>
              <a:rPr lang="de-DE" sz="900" dirty="0">
                <a:latin typeface="Futura Std Medium" panose="020B0502020204020303" pitchFamily="34" charset="0"/>
              </a:rPr>
              <a:t> </a:t>
            </a:r>
            <a:r>
              <a:rPr lang="de-DE" sz="900" dirty="0" err="1">
                <a:latin typeface="Futura Std Medium" panose="020B0502020204020303" pitchFamily="34" charset="0"/>
              </a:rPr>
              <a:t>ingredients</a:t>
            </a:r>
            <a:endParaRPr lang="de-DE" sz="900" dirty="0">
              <a:latin typeface="Futura Std Medium" panose="020B0502020204020303" pitchFamily="34" charset="0"/>
            </a:endParaRPr>
          </a:p>
          <a:p>
            <a:pPr eaLnBrk="1" hangingPunct="1">
              <a:defRPr/>
            </a:pPr>
            <a:endParaRPr lang="de-DE" altLang="de-DE" sz="1100" dirty="0">
              <a:latin typeface="Futura Std Medium" panose="020B0502020204020303" pitchFamily="34" charset="0"/>
            </a:endParaRPr>
          </a:p>
        </p:txBody>
      </p:sp>
      <p:pic>
        <p:nvPicPr>
          <p:cNvPr id="28681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5592763"/>
            <a:ext cx="1231900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feld 1"/>
          <p:cNvSpPr txBox="1">
            <a:spLocks noChangeArrowheads="1"/>
          </p:cNvSpPr>
          <p:nvPr/>
        </p:nvSpPr>
        <p:spPr bwMode="auto">
          <a:xfrm>
            <a:off x="115888" y="334963"/>
            <a:ext cx="638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>
                <a:latin typeface="Schnyder L Bold" pitchFamily="50" charset="0"/>
              </a:rPr>
              <a:t>Belesthétique - timeless beauty for the skin</a:t>
            </a:r>
          </a:p>
        </p:txBody>
      </p:sp>
      <p:sp>
        <p:nvSpPr>
          <p:cNvPr id="30723" name="Picture 3"/>
          <p:cNvSpPr>
            <a:spLocks noChangeAspect="1" noChangeArrowheads="1"/>
          </p:cNvSpPr>
          <p:nvPr/>
        </p:nvSpPr>
        <p:spPr bwMode="auto">
          <a:xfrm flipH="1">
            <a:off x="3205163" y="1576388"/>
            <a:ext cx="151606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600">
              <a:latin typeface="Futura Std Medium" panose="020B0502020204020303" pitchFamily="34" charset="0"/>
            </a:endParaRPr>
          </a:p>
        </p:txBody>
      </p:sp>
      <p:sp>
        <p:nvSpPr>
          <p:cNvPr id="4110" name="Textfeld 2"/>
          <p:cNvSpPr txBox="1">
            <a:spLocks noChangeArrowheads="1"/>
          </p:cNvSpPr>
          <p:nvPr/>
        </p:nvSpPr>
        <p:spPr bwMode="auto">
          <a:xfrm>
            <a:off x="260350" y="1331913"/>
            <a:ext cx="2663825" cy="1122362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b="1" dirty="0">
                <a:latin typeface="Futura Std Medium" panose="020B0502020204020303" pitchFamily="34" charset="0"/>
              </a:rPr>
              <a:t>IRIS </a:t>
            </a:r>
            <a:r>
              <a:rPr lang="de-DE" altLang="de-DE" sz="1100" dirty="0">
                <a:latin typeface="Futura Std Medium" panose="020B0502020204020303" pitchFamily="34" charset="0"/>
              </a:rPr>
              <a:t>FLORENTINA          </a:t>
            </a:r>
          </a:p>
          <a:p>
            <a:pPr eaLnBrk="1" hangingPunct="1">
              <a:defRPr/>
            </a:pPr>
            <a:r>
              <a:rPr lang="de-DE" altLang="de-DE" sz="1100" dirty="0">
                <a:latin typeface="Futura Std Medium" panose="020B0502020204020303" pitchFamily="34" charset="0"/>
              </a:rPr>
              <a:t>Strengthens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the</a:t>
            </a:r>
            <a:r>
              <a:rPr lang="de-DE" altLang="de-DE" sz="1100" dirty="0">
                <a:latin typeface="Futura Std Medium" panose="020B0502020204020303" pitchFamily="34" charset="0"/>
              </a:rPr>
              <a:t>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connection</a:t>
            </a:r>
            <a:r>
              <a:rPr lang="de-DE" altLang="de-DE" sz="1100" dirty="0">
                <a:latin typeface="Futura Std Medium" panose="020B0502020204020303" pitchFamily="34" charset="0"/>
              </a:rPr>
              <a:t> of the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dermis</a:t>
            </a:r>
            <a:r>
              <a:rPr lang="de-DE" altLang="de-DE" sz="1100" dirty="0">
                <a:latin typeface="Futura Std Medium" panose="020B0502020204020303" pitchFamily="34" charset="0"/>
              </a:rPr>
              <a:t> and epidermis.</a:t>
            </a:r>
          </a:p>
          <a:p>
            <a:pPr marL="171450" indent="-17145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1100" dirty="0">
                <a:latin typeface="Futura Std Medium" panose="020B0502020204020303" pitchFamily="34" charset="0"/>
              </a:rPr>
              <a:t>Rejuvenated facial contour</a:t>
            </a:r>
          </a:p>
          <a:p>
            <a:pPr marL="171450" indent="-17145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1100" dirty="0">
                <a:latin typeface="Futura Std Medium" panose="020B0502020204020303" pitchFamily="34" charset="0"/>
              </a:rPr>
              <a:t>Youthful radiance</a:t>
            </a:r>
          </a:p>
          <a:p>
            <a:pPr marL="171450" indent="-17145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1100" dirty="0">
                <a:latin typeface="Futura Std Medium" panose="020B0502020204020303" pitchFamily="34" charset="0"/>
              </a:rPr>
              <a:t>Reduces the loss of skin contours</a:t>
            </a:r>
          </a:p>
        </p:txBody>
      </p:sp>
      <p:sp>
        <p:nvSpPr>
          <p:cNvPr id="99" name="Textfeld 98"/>
          <p:cNvSpPr txBox="1"/>
          <p:nvPr/>
        </p:nvSpPr>
        <p:spPr>
          <a:xfrm>
            <a:off x="4529138" y="5945188"/>
            <a:ext cx="2146300" cy="18466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200" b="1" dirty="0">
                <a:latin typeface="Futura Std Medium" panose="020B0502020204020303" pitchFamily="34" charset="0"/>
                <a:cs typeface="Arial"/>
              </a:rPr>
              <a:t>The </a:t>
            </a:r>
            <a:r>
              <a:rPr lang="de-DE" sz="1200" b="1" dirty="0" err="1">
                <a:latin typeface="Futura Std Medium" panose="020B0502020204020303" pitchFamily="34" charset="0"/>
                <a:cs typeface="Arial"/>
              </a:rPr>
              <a:t>Concentrate</a:t>
            </a:r>
            <a:endParaRPr lang="de-DE" sz="1200" b="1" dirty="0">
              <a:latin typeface="Futura Std Medium" panose="020B0502020204020303" pitchFamily="34" charset="0"/>
              <a:cs typeface="Arial"/>
            </a:endParaRPr>
          </a:p>
          <a:p>
            <a:pPr eaLnBrk="1" hangingPunct="1">
              <a:defRPr/>
            </a:pPr>
            <a:r>
              <a:rPr lang="de-DE" sz="1200" dirty="0">
                <a:latin typeface="Futura Std Medium" panose="020B0502020204020303" pitchFamily="34" charset="0"/>
                <a:cs typeface="Arial"/>
              </a:rPr>
              <a:t>Use Supreme </a:t>
            </a: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Detox </a:t>
            </a:r>
            <a:r>
              <a:rPr lang="de-DE" sz="1200" dirty="0">
                <a:latin typeface="Futura Std Medium" panose="020B0502020204020303" pitchFamily="34" charset="0"/>
                <a:cs typeface="Arial"/>
              </a:rPr>
              <a:t>Serum alone or under the cream</a:t>
            </a:r>
          </a:p>
          <a:p>
            <a:pPr marL="171450" indent="-171450" eaLnBrk="1" hangingPunct="1">
              <a:buFont typeface="Wingdings" panose="05000000000000000000" pitchFamily="2" charset="2"/>
              <a:buChar char="§"/>
              <a:defRPr/>
            </a:pPr>
            <a:r>
              <a:rPr lang="de-DE" sz="1200" dirty="0">
                <a:latin typeface="Futura Std Medium" panose="020B0502020204020303" pitchFamily="34" charset="0"/>
                <a:cs typeface="Arial"/>
              </a:rPr>
              <a:t>Triple </a:t>
            </a: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detox</a:t>
            </a:r>
            <a:r>
              <a:rPr lang="de-DE" sz="1200" dirty="0">
                <a:latin typeface="Futura Std Medium" panose="020B0502020204020303" pitchFamily="34" charset="0"/>
                <a:cs typeface="Arial"/>
              </a:rPr>
              <a:t> </a:t>
            </a: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effect</a:t>
            </a:r>
            <a:r>
              <a:rPr lang="de-DE" sz="1200" dirty="0">
                <a:latin typeface="Futura Std Medium" panose="020B0502020204020303" pitchFamily="34" charset="0"/>
                <a:cs typeface="Arial"/>
              </a:rPr>
              <a:t> of the skin cells</a:t>
            </a:r>
          </a:p>
          <a:p>
            <a:pPr marL="171450" indent="-171450" eaLnBrk="1" hangingPunct="1">
              <a:buFont typeface="Wingdings" panose="05000000000000000000" pitchFamily="2" charset="2"/>
              <a:buChar char="§"/>
              <a:defRPr/>
            </a:pPr>
            <a:r>
              <a:rPr lang="de-DE" sz="1200" dirty="0">
                <a:latin typeface="Futura Std Medium" panose="020B0502020204020303" pitchFamily="34" charset="0"/>
                <a:cs typeface="Arial"/>
              </a:rPr>
              <a:t>Activation of the skin's own lipid synthesis </a:t>
            </a:r>
          </a:p>
          <a:p>
            <a:pPr marL="171450" indent="-171450" eaLnBrk="1" hangingPunct="1">
              <a:buFont typeface="Wingdings" panose="05000000000000000000" pitchFamily="2" charset="2"/>
              <a:buChar char="§"/>
              <a:defRPr/>
            </a:pPr>
            <a:r>
              <a:rPr lang="de-DE" sz="1200" dirty="0">
                <a:latin typeface="Futura Std Medium" panose="020B0502020204020303" pitchFamily="34" charset="0"/>
                <a:cs typeface="Arial"/>
              </a:rPr>
              <a:t>72 hours moisturising effect</a:t>
            </a:r>
          </a:p>
          <a:p>
            <a:pPr eaLnBrk="1" hangingPunct="1">
              <a:defRPr/>
            </a:pPr>
            <a:r>
              <a:rPr lang="de-DE" sz="900" dirty="0">
                <a:latin typeface="Futura Std Medium" panose="020B0502020204020303" pitchFamily="34" charset="0"/>
                <a:cs typeface="Arial"/>
              </a:rPr>
              <a:t>Olive leaf extract, jujube extract, </a:t>
            </a:r>
            <a:r>
              <a:rPr lang="de-DE" sz="900" dirty="0" err="1">
                <a:latin typeface="Futura Std Medium" panose="020B0502020204020303" pitchFamily="34" charset="0"/>
                <a:cs typeface="Arial"/>
              </a:rPr>
              <a:t>rockrose, Iris </a:t>
            </a:r>
            <a:r>
              <a:rPr lang="de-DE" sz="900" dirty="0">
                <a:latin typeface="Futura Std Medium" panose="020B0502020204020303" pitchFamily="34" charset="0"/>
                <a:cs typeface="Arial"/>
              </a:rPr>
              <a:t>Florentina, white truffle</a:t>
            </a:r>
          </a:p>
        </p:txBody>
      </p:sp>
      <p:pic>
        <p:nvPicPr>
          <p:cNvPr id="30726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1331913"/>
            <a:ext cx="175736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7" t="33684" r="-2914"/>
          <a:stretch>
            <a:fillRect/>
          </a:stretch>
        </p:blipFill>
        <p:spPr bwMode="auto">
          <a:xfrm>
            <a:off x="3006725" y="2657475"/>
            <a:ext cx="161131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2573338"/>
            <a:ext cx="1789112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feld 2"/>
          <p:cNvSpPr txBox="1">
            <a:spLocks noChangeArrowheads="1"/>
          </p:cNvSpPr>
          <p:nvPr/>
        </p:nvSpPr>
        <p:spPr bwMode="auto">
          <a:xfrm>
            <a:off x="279400" y="2795588"/>
            <a:ext cx="2644775" cy="954087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b="1" dirty="0" err="1">
                <a:latin typeface="Futura Std Medium" panose="020B0502020204020303" pitchFamily="34" charset="0"/>
              </a:rPr>
              <a:t>WHITE </a:t>
            </a:r>
            <a:r>
              <a:rPr lang="de-DE" altLang="de-DE" sz="1100" dirty="0">
                <a:latin typeface="Futura Std Medium" panose="020B0502020204020303" pitchFamily="34" charset="0"/>
              </a:rPr>
              <a:t>TRUFFLE       </a:t>
            </a:r>
          </a:p>
          <a:p>
            <a:pPr marL="171450" indent="-17145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1100" dirty="0" err="1">
                <a:latin typeface="Futura Std Medium" panose="020B0502020204020303" pitchFamily="34" charset="0"/>
              </a:rPr>
              <a:t>Wrinkle filler</a:t>
            </a:r>
            <a:endParaRPr lang="de-DE" altLang="de-DE" sz="1100" dirty="0">
              <a:latin typeface="Futura Std Medium" panose="020B0502020204020303" pitchFamily="34" charset="0"/>
            </a:endParaRPr>
          </a:p>
          <a:p>
            <a:pPr marL="171450" indent="-17145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1100" dirty="0">
                <a:latin typeface="Futura Std Medium" panose="020B0502020204020303" pitchFamily="34" charset="0"/>
              </a:rPr>
              <a:t>Anti-wrinkle effect</a:t>
            </a:r>
          </a:p>
          <a:p>
            <a:pPr marL="171450" indent="-17145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1100" dirty="0">
                <a:latin typeface="Futura Std Medium" panose="020B0502020204020303" pitchFamily="34" charset="0"/>
              </a:rPr>
              <a:t>Reduction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of</a:t>
            </a:r>
            <a:r>
              <a:rPr lang="de-DE" altLang="de-DE" sz="1100" dirty="0">
                <a:latin typeface="Futura Std Medium" panose="020B0502020204020303" pitchFamily="34" charset="0"/>
              </a:rPr>
              <a:t>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mimic</a:t>
            </a:r>
            <a:r>
              <a:rPr lang="de-DE" altLang="de-DE" sz="1100" dirty="0">
                <a:latin typeface="Futura Std Medium" panose="020B0502020204020303" pitchFamily="34" charset="0"/>
              </a:rPr>
              <a:t>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lines</a:t>
            </a:r>
            <a:endParaRPr lang="de-DE" altLang="de-DE" sz="1100" dirty="0">
              <a:latin typeface="Futura Std Medium" panose="020B0502020204020303" pitchFamily="34" charset="0"/>
            </a:endParaRPr>
          </a:p>
          <a:p>
            <a:pPr eaLnBrk="1" hangingPunct="1">
              <a:defRPr/>
            </a:pPr>
            <a:endParaRPr lang="de-DE" altLang="de-DE" sz="1100" dirty="0">
              <a:latin typeface="Futura Std Medium" panose="020B0502020204020303" pitchFamily="34" charset="0"/>
            </a:endParaRPr>
          </a:p>
        </p:txBody>
      </p:sp>
      <p:pic>
        <p:nvPicPr>
          <p:cNvPr id="30730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5954713"/>
            <a:ext cx="884237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feld 36"/>
          <p:cNvSpPr txBox="1"/>
          <p:nvPr/>
        </p:nvSpPr>
        <p:spPr>
          <a:xfrm>
            <a:off x="2378075" y="4116388"/>
            <a:ext cx="427355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200" b="1" dirty="0">
                <a:latin typeface="Futura Std Medium" panose="020B0502020204020303" pitchFamily="34" charset="0"/>
                <a:cs typeface="Arial"/>
              </a:rPr>
              <a:t>The Cream</a:t>
            </a:r>
          </a:p>
          <a:p>
            <a:pPr eaLnBrk="1" hangingPunct="1">
              <a:defRPr/>
            </a:pPr>
            <a:r>
              <a:rPr lang="de-DE" sz="1200" dirty="0">
                <a:latin typeface="Futura Std Medium" panose="020B0502020204020303" pitchFamily="34" charset="0"/>
                <a:cs typeface="Arial"/>
              </a:rPr>
              <a:t>Supreme Lifting Cream for day and night</a:t>
            </a:r>
          </a:p>
          <a:p>
            <a:pPr marL="171450" indent="-171450" eaLnBrk="1" hangingPunct="1">
              <a:buFont typeface="Wingdings" panose="05000000000000000000" pitchFamily="2" charset="2"/>
              <a:buChar char="§"/>
              <a:defRPr/>
            </a:pPr>
            <a:r>
              <a:rPr lang="de-DE" sz="1200" dirty="0">
                <a:latin typeface="Futura Std Medium" panose="020B0502020204020303" pitchFamily="34" charset="0"/>
                <a:cs typeface="Arial"/>
              </a:rPr>
              <a:t>Visibly firmer skin</a:t>
            </a:r>
          </a:p>
          <a:p>
            <a:pPr marL="171450" indent="-171450" eaLnBrk="1" hangingPunct="1">
              <a:buFont typeface="Wingdings" panose="05000000000000000000" pitchFamily="2" charset="2"/>
              <a:buChar char="§"/>
              <a:defRPr/>
            </a:pPr>
            <a:r>
              <a:rPr lang="de-DE" sz="1200" dirty="0">
                <a:latin typeface="Futura Std Medium" panose="020B0502020204020303" pitchFamily="34" charset="0"/>
                <a:cs typeface="Arial"/>
              </a:rPr>
              <a:t>Intensive anti-wrinkle effect</a:t>
            </a:r>
          </a:p>
          <a:p>
            <a:pPr marL="171450" indent="-171450" eaLnBrk="1" hangingPunct="1">
              <a:buFont typeface="Wingdings" panose="05000000000000000000" pitchFamily="2" charset="2"/>
              <a:buChar char="§"/>
              <a:defRPr/>
            </a:pPr>
            <a:r>
              <a:rPr lang="de-DE" sz="1200" dirty="0">
                <a:latin typeface="Futura Std Medium" panose="020B0502020204020303" pitchFamily="34" charset="0"/>
                <a:cs typeface="Arial"/>
              </a:rPr>
              <a:t>Reduction </a:t>
            </a: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of</a:t>
            </a:r>
            <a:r>
              <a:rPr lang="de-DE" sz="1200" dirty="0">
                <a:latin typeface="Futura Std Medium" panose="020B0502020204020303" pitchFamily="34" charset="0"/>
                <a:cs typeface="Arial"/>
              </a:rPr>
              <a:t> </a:t>
            </a: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mimic</a:t>
            </a:r>
            <a:r>
              <a:rPr lang="de-DE" sz="1200" dirty="0">
                <a:latin typeface="Futura Std Medium" panose="020B0502020204020303" pitchFamily="34" charset="0"/>
                <a:cs typeface="Arial"/>
              </a:rPr>
              <a:t> </a:t>
            </a: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lines</a:t>
            </a:r>
            <a:endParaRPr lang="de-DE" sz="1200" dirty="0">
              <a:latin typeface="Futura Std Medium" panose="020B0502020204020303" pitchFamily="34" charset="0"/>
              <a:cs typeface="Arial"/>
            </a:endParaRPr>
          </a:p>
          <a:p>
            <a:pPr marL="171450" indent="-171450" eaLnBrk="1" hangingPunct="1">
              <a:buFont typeface="Wingdings" panose="05000000000000000000" pitchFamily="2" charset="2"/>
              <a:buChar char="§"/>
              <a:defRPr/>
            </a:pPr>
            <a:r>
              <a:rPr lang="de-DE" sz="1200" dirty="0">
                <a:latin typeface="Futura Std Medium" panose="020B0502020204020303" pitchFamily="34" charset="0"/>
                <a:cs typeface="Arial"/>
              </a:rPr>
              <a:t>High-quality cell protection</a:t>
            </a:r>
          </a:p>
          <a:p>
            <a:pPr marL="171450" indent="-171450" eaLnBrk="1" hangingPunct="1">
              <a:buFont typeface="Wingdings" panose="05000000000000000000" pitchFamily="2" charset="2"/>
              <a:buChar char="§"/>
              <a:defRPr/>
            </a:pPr>
            <a:r>
              <a:rPr lang="de-DE" sz="1200" dirty="0">
                <a:latin typeface="Futura Std Medium" panose="020B0502020204020303" pitchFamily="34" charset="0"/>
                <a:cs typeface="Arial"/>
              </a:rPr>
              <a:t>93 % of the ingredients are of natural origin</a:t>
            </a:r>
          </a:p>
          <a:p>
            <a:pPr eaLnBrk="1" hangingPunct="1">
              <a:defRPr/>
            </a:pPr>
            <a:r>
              <a:rPr lang="de-DE" sz="900" dirty="0">
                <a:latin typeface="Futura Std Medium" panose="020B0502020204020303" pitchFamily="34" charset="0"/>
                <a:cs typeface="Arial"/>
              </a:rPr>
              <a:t>Iris Florentina, white truffle, paracress, lupin seed extract, cell protection complex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958850" y="6115050"/>
            <a:ext cx="2640013" cy="2032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200" b="1" dirty="0">
                <a:latin typeface="Futura Std Medium" panose="020B0502020204020303" pitchFamily="34" charset="0"/>
                <a:cs typeface="Arial"/>
              </a:rPr>
              <a:t>The Eye Cream</a:t>
            </a:r>
          </a:p>
          <a:p>
            <a:pPr eaLnBrk="1" hangingPunct="1">
              <a:defRPr/>
            </a:pPr>
            <a:r>
              <a:rPr lang="de-DE" sz="1200" dirty="0">
                <a:latin typeface="Futura Std Medium" panose="020B0502020204020303" pitchFamily="34" charset="0"/>
                <a:cs typeface="Arial"/>
              </a:rPr>
              <a:t>Lifting eye and lip care </a:t>
            </a:r>
          </a:p>
          <a:p>
            <a:pPr marL="171450" indent="-171450" eaLnBrk="1" hangingPunct="1">
              <a:buFont typeface="Wingdings" panose="05000000000000000000" pitchFamily="2" charset="2"/>
              <a:buChar char="§"/>
              <a:defRPr/>
            </a:pPr>
            <a:r>
              <a:rPr lang="de-DE" sz="1200" dirty="0">
                <a:latin typeface="Futura Std Medium" panose="020B0502020204020303" pitchFamily="34" charset="0"/>
                <a:cs typeface="Arial"/>
              </a:rPr>
              <a:t>Relaxation </a:t>
            </a: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of</a:t>
            </a:r>
            <a:r>
              <a:rPr lang="de-DE" sz="1200" dirty="0">
                <a:latin typeface="Futura Std Medium" panose="020B0502020204020303" pitchFamily="34" charset="0"/>
                <a:cs typeface="Arial"/>
              </a:rPr>
              <a:t> </a:t>
            </a: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mimic</a:t>
            </a:r>
            <a:r>
              <a:rPr lang="de-DE" sz="1200" dirty="0">
                <a:latin typeface="Futura Std Medium" panose="020B0502020204020303" pitchFamily="34" charset="0"/>
                <a:cs typeface="Arial"/>
              </a:rPr>
              <a:t> </a:t>
            </a: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lines</a:t>
            </a:r>
            <a:r>
              <a:rPr lang="de-DE" sz="1200" dirty="0">
                <a:latin typeface="Futura Std Medium" panose="020B0502020204020303" pitchFamily="34" charset="0"/>
                <a:cs typeface="Arial"/>
              </a:rPr>
              <a:t> and </a:t>
            </a: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pleated</a:t>
            </a:r>
            <a:r>
              <a:rPr lang="de-DE" sz="1200" dirty="0">
                <a:latin typeface="Futura Std Medium" panose="020B0502020204020303" pitchFamily="34" charset="0"/>
                <a:cs typeface="Arial"/>
              </a:rPr>
              <a:t> </a:t>
            </a: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wrinkles</a:t>
            </a:r>
            <a:endParaRPr lang="de-DE" sz="1200" dirty="0">
              <a:latin typeface="Futura Std Medium" panose="020B0502020204020303" pitchFamily="34" charset="0"/>
              <a:cs typeface="Arial"/>
            </a:endParaRPr>
          </a:p>
          <a:p>
            <a:pPr marL="171450" indent="-171450" eaLnBrk="1" hangingPunct="1">
              <a:buFont typeface="Wingdings" panose="05000000000000000000" pitchFamily="2" charset="2"/>
              <a:buChar char="§"/>
              <a:defRPr/>
            </a:pPr>
            <a:r>
              <a:rPr lang="de-DE" sz="1200" dirty="0">
                <a:latin typeface="Futura Std Medium" panose="020B0502020204020303" pitchFamily="34" charset="0"/>
                <a:cs typeface="Arial"/>
              </a:rPr>
              <a:t>Firming of the skin layers</a:t>
            </a:r>
          </a:p>
          <a:p>
            <a:pPr marL="171450" indent="-171450" eaLnBrk="1" hangingPunct="1">
              <a:buFont typeface="Wingdings" panose="05000000000000000000" pitchFamily="2" charset="2"/>
              <a:buChar char="§"/>
              <a:defRPr/>
            </a:pPr>
            <a:r>
              <a:rPr lang="de-DE" sz="1200" dirty="0">
                <a:latin typeface="Futura Std Medium" panose="020B0502020204020303" pitchFamily="34" charset="0"/>
                <a:cs typeface="Arial"/>
              </a:rPr>
              <a:t>Tightening</a:t>
            </a:r>
          </a:p>
          <a:p>
            <a:pPr marL="171450" indent="-171450" eaLnBrk="1" hangingPunct="1">
              <a:buFont typeface="Wingdings" panose="05000000000000000000" pitchFamily="2" charset="2"/>
              <a:buChar char="§"/>
              <a:defRPr/>
            </a:pPr>
            <a:r>
              <a:rPr lang="de-DE" sz="1200" dirty="0">
                <a:latin typeface="Futura Std Medium" panose="020B0502020204020303" pitchFamily="34" charset="0"/>
                <a:cs typeface="Arial"/>
              </a:rPr>
              <a:t>Reduction of dark shadows under the eyes</a:t>
            </a:r>
            <a:br>
              <a:rPr lang="de-DE" sz="1200" dirty="0">
                <a:latin typeface="Futura Std Medium" panose="020B0502020204020303" pitchFamily="34" charset="0"/>
                <a:cs typeface="Arial"/>
              </a:rPr>
            </a:br>
            <a:endParaRPr lang="de-DE" sz="1200" dirty="0">
              <a:latin typeface="Futura Std Medium" panose="020B0502020204020303" pitchFamily="34" charset="0"/>
              <a:cs typeface="Arial"/>
            </a:endParaRPr>
          </a:p>
          <a:p>
            <a:pPr eaLnBrk="1" hangingPunct="1">
              <a:defRPr/>
            </a:pPr>
            <a:r>
              <a:rPr lang="de-DE" sz="900" dirty="0">
                <a:latin typeface="Futura Std Medium" panose="020B0502020204020303" pitchFamily="34" charset="0"/>
                <a:cs typeface="Arial"/>
              </a:rPr>
              <a:t>hawkweed extract, paracress, Iris Florentina, white truffle, lupin seed extract</a:t>
            </a:r>
          </a:p>
        </p:txBody>
      </p:sp>
      <p:pic>
        <p:nvPicPr>
          <p:cNvPr id="30733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248400"/>
            <a:ext cx="617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990975"/>
            <a:ext cx="2151062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Grafi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955675"/>
            <a:ext cx="115252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icture 3"/>
          <p:cNvSpPr>
            <a:spLocks noChangeAspect="1" noChangeArrowheads="1"/>
          </p:cNvSpPr>
          <p:nvPr/>
        </p:nvSpPr>
        <p:spPr bwMode="auto">
          <a:xfrm>
            <a:off x="1374775" y="1982788"/>
            <a:ext cx="195421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latin typeface="Futura Std Medium" panose="020B0502020204020303" pitchFamily="34" charset="0"/>
            </a:endParaRPr>
          </a:p>
        </p:txBody>
      </p:sp>
      <p:sp>
        <p:nvSpPr>
          <p:cNvPr id="32771" name="Textfeld 2"/>
          <p:cNvSpPr txBox="1">
            <a:spLocks noChangeArrowheads="1"/>
          </p:cNvSpPr>
          <p:nvPr/>
        </p:nvSpPr>
        <p:spPr bwMode="auto">
          <a:xfrm>
            <a:off x="201613" y="1214438"/>
            <a:ext cx="6467475" cy="1169987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 dirty="0">
                <a:latin typeface="Futura Std Medium" panose="020B0502020204020303" pitchFamily="34" charset="0"/>
              </a:rPr>
              <a:t>TANNING ACTIVATOR, ROSEMARY EXTRACT, SUNFLOWER EXTRACT</a:t>
            </a:r>
            <a:endParaRPr lang="de-DE" altLang="de-DE" sz="1400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400" dirty="0" err="1">
                <a:latin typeface="Futura Std Medium" panose="020B0502020204020303" pitchFamily="34" charset="0"/>
              </a:rPr>
              <a:t>For</a:t>
            </a:r>
            <a:r>
              <a:rPr lang="de-DE" altLang="de-DE" sz="1400" dirty="0">
                <a:latin typeface="Futura Std Medium" panose="020B0502020204020303" pitchFamily="34" charset="0"/>
              </a:rPr>
              <a:t> a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healthy</a:t>
            </a:r>
            <a:r>
              <a:rPr lang="de-DE" altLang="de-DE" sz="1400" dirty="0">
                <a:latin typeface="Futura Std Medium" panose="020B0502020204020303" pitchFamily="34" charset="0"/>
              </a:rPr>
              <a:t> tan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with</a:t>
            </a:r>
            <a:r>
              <a:rPr lang="de-DE" altLang="de-DE" sz="1400" dirty="0">
                <a:latin typeface="Futura Std Medium" panose="020B0502020204020303" pitchFamily="34" charset="0"/>
              </a:rPr>
              <a:t> D N A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cell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protection</a:t>
            </a:r>
            <a:endParaRPr lang="de-DE" altLang="de-DE" sz="1400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400" dirty="0">
                <a:latin typeface="Futura Std Medium" panose="020B0502020204020303" pitchFamily="34" charset="0"/>
              </a:rPr>
              <a:t>Modern UVA and UVB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broadband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filter</a:t>
            </a:r>
            <a:r>
              <a:rPr lang="de-DE" altLang="de-DE" sz="1400" dirty="0">
                <a:latin typeface="Futura Std Medium" panose="020B0502020204020303" pitchFamily="34" charset="0"/>
              </a:rPr>
              <a:t>,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water-resistant</a:t>
            </a:r>
            <a:r>
              <a:rPr lang="de-DE" altLang="de-DE" sz="1400" dirty="0">
                <a:latin typeface="Futura Std Medium" panose="020B0502020204020303" pitchFamily="34" charset="0"/>
              </a:rPr>
              <a:t> SPF</a:t>
            </a:r>
          </a:p>
          <a:p>
            <a:pPr eaLnBrk="1" hangingPunct="1"/>
            <a:r>
              <a:rPr lang="de-DE" altLang="de-DE" sz="1400" dirty="0" err="1">
                <a:latin typeface="Futura Std Medium" panose="020B0502020204020303" pitchFamily="34" charset="0"/>
              </a:rPr>
              <a:t>Biomimetic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emulsion</a:t>
            </a:r>
            <a:endParaRPr lang="de-DE" altLang="de-DE" sz="1400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400" dirty="0">
                <a:latin typeface="Futura Std Medium" panose="020B0502020204020303" pitchFamily="34" charset="0"/>
              </a:rPr>
              <a:t>With an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exclusively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sensual</a:t>
            </a:r>
            <a:r>
              <a:rPr lang="de-DE" altLang="de-DE" sz="1400" dirty="0">
                <a:latin typeface="Futura Std Medium" panose="020B0502020204020303" pitchFamily="34" charset="0"/>
              </a:rPr>
              <a:t>,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fresh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fragrance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composition</a:t>
            </a:r>
            <a:endParaRPr lang="de-DE" altLang="de-DE" sz="1400" dirty="0">
              <a:latin typeface="Futura Std Medium" panose="020B0502020204020303" pitchFamily="34" charset="0"/>
            </a:endParaRPr>
          </a:p>
        </p:txBody>
      </p:sp>
      <p:sp>
        <p:nvSpPr>
          <p:cNvPr id="32772" name="Textfeld 2"/>
          <p:cNvSpPr txBox="1">
            <a:spLocks noChangeArrowheads="1"/>
          </p:cNvSpPr>
          <p:nvPr/>
        </p:nvSpPr>
        <p:spPr bwMode="auto">
          <a:xfrm>
            <a:off x="1550988" y="5795963"/>
            <a:ext cx="5307012" cy="1508105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>
                <a:latin typeface="Futura Std Medium" panose="020B0502020204020303" pitchFamily="34" charset="0"/>
              </a:rPr>
              <a:t>Before the sun: HYDRATING TAN ACTIVATING BODYLOTION</a:t>
            </a:r>
            <a:endParaRPr lang="de-DE" altLang="de-DE" sz="1200">
              <a:latin typeface="Futura Std Medium" panose="020B0502020204020303" pitchFamily="34" charset="0"/>
            </a:endParaRPr>
          </a:p>
          <a:p>
            <a:pPr eaLnBrk="1" hangingPunct="1"/>
            <a:endParaRPr lang="de-DE" altLang="de-DE" sz="120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400">
                <a:latin typeface="Futura Std Medium" panose="020B0502020204020303" pitchFamily="34" charset="0"/>
              </a:rPr>
              <a:t>Stimulates the natural tanning process.</a:t>
            </a:r>
          </a:p>
          <a:p>
            <a:pPr eaLnBrk="1" hangingPunct="1"/>
            <a:r>
              <a:rPr lang="de-DE" altLang="de-DE" sz="1400">
                <a:latin typeface="Futura Std Medium" panose="020B0502020204020303" pitchFamily="34" charset="0"/>
              </a:rPr>
              <a:t>Initial treatment: a few days before sun exposure. Continuous use: Apply to cleansed skin once a day in the morning or evening.</a:t>
            </a:r>
          </a:p>
          <a:p>
            <a:pPr eaLnBrk="1" hangingPunct="1"/>
            <a:endParaRPr lang="de-DE" altLang="de-DE" sz="140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000">
                <a:latin typeface="Futura Std Medium" panose="020B0502020204020303" pitchFamily="34" charset="0"/>
              </a:rPr>
              <a:t>Tanning activator, vitamin E acetate, moisture stabiliser (sorbitol)</a:t>
            </a:r>
          </a:p>
        </p:txBody>
      </p:sp>
      <p:sp>
        <p:nvSpPr>
          <p:cNvPr id="32773" name="Textfeld 12"/>
          <p:cNvSpPr txBox="1">
            <a:spLocks noChangeArrowheads="1"/>
          </p:cNvSpPr>
          <p:nvPr/>
        </p:nvSpPr>
        <p:spPr bwMode="auto">
          <a:xfrm>
            <a:off x="188913" y="292100"/>
            <a:ext cx="6480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2400">
                <a:latin typeface="Schnyder L Bold" pitchFamily="50" charset="0"/>
              </a:rPr>
              <a:t>Soleil - before the sun </a:t>
            </a:r>
          </a:p>
        </p:txBody>
      </p:sp>
      <p:pic>
        <p:nvPicPr>
          <p:cNvPr id="32774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0" b="2960"/>
          <a:stretch>
            <a:fillRect/>
          </a:stretch>
        </p:blipFill>
        <p:spPr bwMode="auto">
          <a:xfrm>
            <a:off x="411163" y="5484813"/>
            <a:ext cx="963612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feld 2"/>
          <p:cNvSpPr txBox="1">
            <a:spLocks noChangeArrowheads="1"/>
          </p:cNvSpPr>
          <p:nvPr/>
        </p:nvSpPr>
        <p:spPr bwMode="auto">
          <a:xfrm>
            <a:off x="163513" y="3000375"/>
            <a:ext cx="3711575" cy="1876425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 dirty="0">
                <a:latin typeface="Futura Std Medium" panose="020B0502020204020303" pitchFamily="34" charset="0"/>
              </a:rPr>
              <a:t>SELF TANNING DROPS</a:t>
            </a:r>
            <a:endParaRPr lang="de-DE" altLang="de-DE" sz="1200" dirty="0">
              <a:latin typeface="Futura Std Medium" panose="020B0502020204020303" pitchFamily="34" charset="0"/>
            </a:endParaRPr>
          </a:p>
          <a:p>
            <a:pPr eaLnBrk="1" hangingPunct="1"/>
            <a:endParaRPr lang="de-DE" altLang="de-DE" sz="1200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400" dirty="0">
                <a:latin typeface="Futura Std Medium" panose="020B0502020204020303" pitchFamily="34" charset="0"/>
              </a:rPr>
              <a:t>Fast,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even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tanning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without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the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sun</a:t>
            </a:r>
            <a:endParaRPr lang="de-DE" altLang="de-DE" sz="1400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400" dirty="0" err="1">
                <a:latin typeface="Futura Std Medium" panose="020B0502020204020303" pitchFamily="34" charset="0"/>
              </a:rPr>
              <a:t>Apply</a:t>
            </a:r>
            <a:r>
              <a:rPr lang="de-DE" altLang="de-DE" sz="1400" dirty="0">
                <a:latin typeface="Futura Std Medium" panose="020B0502020204020303" pitchFamily="34" charset="0"/>
              </a:rPr>
              <a:t> 2-5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drops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once</a:t>
            </a:r>
            <a:r>
              <a:rPr lang="de-DE" altLang="de-DE" sz="1400" dirty="0">
                <a:latin typeface="Futura Std Medium" panose="020B0502020204020303" pitchFamily="34" charset="0"/>
              </a:rPr>
              <a:t> a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day</a:t>
            </a:r>
            <a:r>
              <a:rPr lang="de-DE" altLang="de-DE" sz="1400" dirty="0">
                <a:latin typeface="Futura Std Medium" panose="020B0502020204020303" pitchFamily="34" charset="0"/>
              </a:rPr>
              <a:t> in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the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morning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or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evening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to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the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face</a:t>
            </a:r>
            <a:r>
              <a:rPr lang="de-DE" altLang="de-DE" sz="1400" dirty="0">
                <a:latin typeface="Futura Std Medium" panose="020B0502020204020303" pitchFamily="34" charset="0"/>
              </a:rPr>
              <a:t>, neck and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décolleté</a:t>
            </a:r>
            <a:r>
              <a:rPr lang="de-DE" altLang="de-DE" sz="1400" dirty="0">
                <a:latin typeface="Futura Std Medium" panose="020B0502020204020303" pitchFamily="34" charset="0"/>
              </a:rPr>
              <a:t>.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Leave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briefly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to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absorb</a:t>
            </a:r>
            <a:r>
              <a:rPr lang="de-DE" altLang="de-DE" sz="1400" dirty="0">
                <a:latin typeface="Futura Std Medium" panose="020B0502020204020303" pitchFamily="34" charset="0"/>
              </a:rPr>
              <a:t>. </a:t>
            </a:r>
          </a:p>
          <a:p>
            <a:pPr eaLnBrk="1" hangingPunct="1"/>
            <a:endParaRPr lang="de-DE" altLang="de-DE" sz="1400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000" dirty="0">
                <a:latin typeface="Futura Std Medium" panose="020B0502020204020303" pitchFamily="34" charset="0"/>
              </a:rPr>
              <a:t>DHA- Natural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active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ingredient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that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reacts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with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the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scale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layer</a:t>
            </a:r>
            <a:r>
              <a:rPr lang="de-DE" altLang="de-DE" sz="1000" dirty="0">
                <a:latin typeface="Futura Std Medium" panose="020B0502020204020303" pitchFamily="34" charset="0"/>
              </a:rPr>
              <a:t>,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hydrocomplex</a:t>
            </a:r>
            <a:r>
              <a:rPr lang="de-DE" altLang="de-DE" sz="1000" dirty="0">
                <a:latin typeface="Futura Std Medium" panose="020B0502020204020303" pitchFamily="34" charset="0"/>
              </a:rPr>
              <a:t>,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no</a:t>
            </a:r>
            <a:r>
              <a:rPr lang="de-DE" altLang="de-DE" sz="1000" dirty="0">
                <a:latin typeface="Futura Std Medium" panose="020B0502020204020303" pitchFamily="34" charset="0"/>
              </a:rPr>
              <a:t> UV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filter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included</a:t>
            </a:r>
            <a:r>
              <a:rPr lang="de-DE" altLang="de-DE" sz="1000" dirty="0">
                <a:latin typeface="Futura Std Medium" panose="020B0502020204020303" pitchFamily="34" charset="0"/>
              </a:rPr>
              <a:t>.</a:t>
            </a:r>
            <a:endParaRPr lang="de-DE" altLang="de-DE" sz="1400" dirty="0">
              <a:latin typeface="Futura Std Medium" panose="020B0502020204020303" pitchFamily="34" charset="0"/>
            </a:endParaRPr>
          </a:p>
        </p:txBody>
      </p:sp>
      <p:pic>
        <p:nvPicPr>
          <p:cNvPr id="32776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3563938"/>
            <a:ext cx="1976438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icture 3"/>
          <p:cNvSpPr>
            <a:spLocks noChangeAspect="1" noChangeArrowheads="1"/>
          </p:cNvSpPr>
          <p:nvPr/>
        </p:nvSpPr>
        <p:spPr bwMode="auto">
          <a:xfrm>
            <a:off x="-1590675" y="1331913"/>
            <a:ext cx="195421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latin typeface="Futura Std Medium" panose="020B0502020204020303" pitchFamily="34" charset="0"/>
            </a:endParaRPr>
          </a:p>
        </p:txBody>
      </p:sp>
      <p:sp>
        <p:nvSpPr>
          <p:cNvPr id="34819" name="Picture 3"/>
          <p:cNvSpPr>
            <a:spLocks noChangeAspect="1" noChangeArrowheads="1"/>
          </p:cNvSpPr>
          <p:nvPr/>
        </p:nvSpPr>
        <p:spPr bwMode="auto">
          <a:xfrm flipH="1">
            <a:off x="2352675" y="1193800"/>
            <a:ext cx="20272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latin typeface="Futura Md" charset="0"/>
            </a:endParaRPr>
          </a:p>
        </p:txBody>
      </p:sp>
      <p:sp>
        <p:nvSpPr>
          <p:cNvPr id="34820" name="Textfeld 2"/>
          <p:cNvSpPr txBox="1">
            <a:spLocks noChangeArrowheads="1"/>
          </p:cNvSpPr>
          <p:nvPr/>
        </p:nvSpPr>
        <p:spPr bwMode="auto">
          <a:xfrm>
            <a:off x="1368425" y="2619376"/>
            <a:ext cx="5340350" cy="1292225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 dirty="0">
                <a:latin typeface="Futura Std Medium" panose="020B0502020204020303" pitchFamily="34" charset="0"/>
              </a:rPr>
              <a:t>SUN CARE LOTION SPF 30 </a:t>
            </a:r>
            <a:endParaRPr lang="de-DE" altLang="de-DE" sz="1400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400" dirty="0">
                <a:latin typeface="Futura Std Medium" panose="020B0502020204020303" pitchFamily="34" charset="0"/>
              </a:rPr>
              <a:t>Face and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body</a:t>
            </a:r>
            <a:endParaRPr lang="de-DE" altLang="de-DE" sz="1400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400" dirty="0" err="1">
                <a:latin typeface="Futura Std Medium" panose="020B0502020204020303" pitchFamily="34" charset="0"/>
              </a:rPr>
              <a:t>Leaves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no</a:t>
            </a:r>
            <a:r>
              <a:rPr lang="de-DE" altLang="de-DE" sz="1400" dirty="0">
                <a:latin typeface="Futura Std Medium" panose="020B0502020204020303" pitchFamily="34" charset="0"/>
              </a:rPr>
              <a:t> visible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greasy</a:t>
            </a:r>
            <a:r>
              <a:rPr lang="de-DE" altLang="de-DE" sz="1400" dirty="0">
                <a:latin typeface="Futura Std Medium" panose="020B0502020204020303" pitchFamily="34" charset="0"/>
              </a:rPr>
              <a:t> film on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the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skin</a:t>
            </a:r>
            <a:r>
              <a:rPr lang="de-DE" altLang="de-DE" sz="1400" dirty="0">
                <a:latin typeface="Futura Std Medium" panose="020B0502020204020303" pitchFamily="34" charset="0"/>
              </a:rPr>
              <a:t>.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Extremely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skin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friendly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confirmed</a:t>
            </a:r>
            <a:r>
              <a:rPr lang="de-DE" altLang="de-DE" sz="1400" dirty="0">
                <a:latin typeface="Futura Std Medium" panose="020B0502020204020303" pitchFamily="34" charset="0"/>
              </a:rPr>
              <a:t> in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dermatological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tests</a:t>
            </a:r>
            <a:r>
              <a:rPr lang="de-DE" altLang="de-DE" sz="1400" dirty="0">
                <a:latin typeface="Futura Std Medium" panose="020B0502020204020303" pitchFamily="34" charset="0"/>
              </a:rPr>
              <a:t>.</a:t>
            </a:r>
          </a:p>
          <a:p>
            <a:pPr eaLnBrk="1" hangingPunct="1"/>
            <a:endParaRPr lang="de-DE" altLang="de-DE" sz="1000" dirty="0">
              <a:latin typeface="Futura Std Medium" panose="020B0502020204020303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de-DE" altLang="de-DE" sz="1000" dirty="0">
                <a:latin typeface="Futura Std Medium" panose="020B0502020204020303" pitchFamily="34" charset="0"/>
              </a:rPr>
              <a:t>DNA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cell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protection</a:t>
            </a:r>
            <a:r>
              <a:rPr lang="de-DE" altLang="de-DE" sz="1000" dirty="0">
                <a:latin typeface="Futura Std Medium" panose="020B0502020204020303" pitchFamily="34" charset="0"/>
              </a:rPr>
              <a:t>, modern UVA and UVB light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protection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filter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system</a:t>
            </a:r>
            <a:endParaRPr lang="de-DE" altLang="de-DE" sz="1000" dirty="0">
              <a:latin typeface="Futura Std Medium" panose="020B0502020204020303" pitchFamily="34" charset="0"/>
            </a:endParaRPr>
          </a:p>
        </p:txBody>
      </p:sp>
      <p:sp>
        <p:nvSpPr>
          <p:cNvPr id="34821" name="Textfeld 2"/>
          <p:cNvSpPr txBox="1">
            <a:spLocks noChangeArrowheads="1"/>
          </p:cNvSpPr>
          <p:nvPr/>
        </p:nvSpPr>
        <p:spPr bwMode="auto">
          <a:xfrm>
            <a:off x="2292350" y="3956050"/>
            <a:ext cx="4405313" cy="1292662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 dirty="0">
                <a:latin typeface="Futura Std Medium" panose="020B0502020204020303" pitchFamily="34" charset="0"/>
              </a:rPr>
              <a:t>SUNCARE STICK SPF 50+</a:t>
            </a:r>
          </a:p>
          <a:p>
            <a:pPr eaLnBrk="1" hangingPunct="1"/>
            <a:r>
              <a:rPr lang="de-DE" altLang="de-DE" sz="1400" dirty="0">
                <a:latin typeface="Futura Std Medium" panose="020B0502020204020303" pitchFamily="34" charset="0"/>
              </a:rPr>
              <a:t>Waterproof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cream</a:t>
            </a:r>
            <a:r>
              <a:rPr lang="de-DE" altLang="de-DE" sz="1400" dirty="0">
                <a:latin typeface="Futura Std Medium" panose="020B0502020204020303" pitchFamily="34" charset="0"/>
              </a:rPr>
              <a:t> stick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for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particularly</a:t>
            </a:r>
            <a:r>
              <a:rPr lang="de-DE" altLang="de-DE" sz="1400" dirty="0">
                <a:latin typeface="Futura Std Medium" panose="020B0502020204020303" pitchFamily="34" charset="0"/>
              </a:rPr>
              <a:t> sensitive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skin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areas</a:t>
            </a:r>
            <a:r>
              <a:rPr lang="de-DE" altLang="de-DE" sz="1400" dirty="0">
                <a:latin typeface="Futura Std Medium" panose="020B0502020204020303" pitchFamily="34" charset="0"/>
              </a:rPr>
              <a:t> such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as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lips,nose</a:t>
            </a:r>
            <a:r>
              <a:rPr lang="de-DE" altLang="de-DE" sz="1400" dirty="0">
                <a:latin typeface="Futura Std Medium" panose="020B0502020204020303" pitchFamily="34" charset="0"/>
              </a:rPr>
              <a:t>,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ears</a:t>
            </a:r>
            <a:r>
              <a:rPr lang="de-DE" altLang="de-DE" sz="1400" dirty="0">
                <a:latin typeface="Futura Std Medium" panose="020B0502020204020303" pitchFamily="34" charset="0"/>
              </a:rPr>
              <a:t>,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forehead</a:t>
            </a:r>
            <a:r>
              <a:rPr lang="de-DE" altLang="de-DE" sz="1400" dirty="0">
                <a:latin typeface="Futura Std Medium" panose="020B0502020204020303" pitchFamily="34" charset="0"/>
              </a:rPr>
              <a:t>,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scalp</a:t>
            </a:r>
            <a:r>
              <a:rPr lang="de-DE" altLang="de-DE" sz="1400" dirty="0">
                <a:latin typeface="Futura Std Medium" panose="020B0502020204020303" pitchFamily="34" charset="0"/>
              </a:rPr>
              <a:t>,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shoulders</a:t>
            </a:r>
            <a:endParaRPr lang="de-DE" altLang="de-DE" sz="1400" dirty="0">
              <a:latin typeface="Futura Std Medium" panose="020B0502020204020303" pitchFamily="34" charset="0"/>
            </a:endParaRPr>
          </a:p>
          <a:p>
            <a:pPr eaLnBrk="1" hangingPunct="1"/>
            <a:endParaRPr lang="de-DE" altLang="de-DE" sz="1400" b="1" dirty="0">
              <a:latin typeface="Futura Std Medium" panose="020B0502020204020303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de-DE" altLang="de-DE" sz="1000" dirty="0" err="1">
                <a:latin typeface="Futura Std Medium" panose="020B0502020204020303" pitchFamily="34" charset="0"/>
              </a:rPr>
              <a:t>Jojoba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oil,waxes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from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berry</a:t>
            </a:r>
            <a:r>
              <a:rPr lang="de-DE" altLang="de-DE" sz="1000" dirty="0">
                <a:latin typeface="Futura Std Medium" panose="020B0502020204020303" pitchFamily="34" charset="0"/>
              </a:rPr>
              <a:t>,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vitamin</a:t>
            </a:r>
            <a:r>
              <a:rPr lang="de-DE" altLang="de-DE" sz="1000" dirty="0">
                <a:latin typeface="Futura Std Medium" panose="020B0502020204020303" pitchFamily="34" charset="0"/>
              </a:rPr>
              <a:t> E, modern UVA and UVB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protection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filter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system</a:t>
            </a:r>
            <a:endParaRPr lang="de-DE" altLang="de-DE" sz="1000" dirty="0">
              <a:latin typeface="Futura Std Medium" panose="020B0502020204020303" pitchFamily="34" charset="0"/>
            </a:endParaRPr>
          </a:p>
        </p:txBody>
      </p:sp>
      <p:sp>
        <p:nvSpPr>
          <p:cNvPr id="34822" name="Textfeld 13"/>
          <p:cNvSpPr txBox="1">
            <a:spLocks noChangeArrowheads="1"/>
          </p:cNvSpPr>
          <p:nvPr/>
        </p:nvSpPr>
        <p:spPr bwMode="auto">
          <a:xfrm>
            <a:off x="217488" y="277813"/>
            <a:ext cx="648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2400">
                <a:latin typeface="Schnyder L Bold" pitchFamily="50" charset="0"/>
              </a:rPr>
              <a:t>Soleil - Sun protection</a:t>
            </a:r>
          </a:p>
        </p:txBody>
      </p:sp>
      <p:pic>
        <p:nvPicPr>
          <p:cNvPr id="3482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4237038"/>
            <a:ext cx="91598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924175"/>
            <a:ext cx="1230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252413" y="827088"/>
            <a:ext cx="4495800" cy="126188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400" b="1" dirty="0">
                <a:latin typeface="Futura Std Medium" panose="020B0502020204020303" pitchFamily="34" charset="0"/>
                <a:cs typeface="Arial"/>
              </a:rPr>
              <a:t>SUN CARE INVISIBLE BODY SPRAY SPF 20</a:t>
            </a:r>
          </a:p>
          <a:p>
            <a:pPr eaLnBrk="1" hangingPunct="1">
              <a:defRPr/>
            </a:pPr>
            <a:r>
              <a:rPr lang="de-DE" sz="1400" dirty="0">
                <a:latin typeface="Futura Std Medium" panose="020B0502020204020303" pitchFamily="34" charset="0"/>
              </a:rPr>
              <a:t>Waterproof, transparent sun spray with tanning activator</a:t>
            </a:r>
          </a:p>
          <a:p>
            <a:pPr eaLnBrk="1" hangingPunct="1">
              <a:defRPr/>
            </a:pPr>
            <a:r>
              <a:rPr lang="de-DE" sz="1400" dirty="0">
                <a:latin typeface="Futura Std Medium" panose="020B0502020204020303" pitchFamily="34" charset="0"/>
              </a:rPr>
              <a:t>Not for the face.</a:t>
            </a:r>
          </a:p>
          <a:p>
            <a:pPr eaLnBrk="1" hangingPunct="1">
              <a:defRPr/>
            </a:pPr>
            <a:endParaRPr lang="de-DE" sz="1400" dirty="0">
              <a:latin typeface="Futura Std Medium" panose="020B0502020204020303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de-DE" altLang="de-DE" sz="1000" dirty="0">
                <a:latin typeface="Futura Std Medium" panose="020B0502020204020303" pitchFamily="34" charset="0"/>
              </a:rPr>
              <a:t>Tanning activator, cell protection from sunflower seeds, natural antioxidants, modern UVA and UVB light protection filter system, contains alcohol.</a:t>
            </a:r>
            <a:endParaRPr lang="de-DE" sz="1000" dirty="0">
              <a:latin typeface="Futura Std Medium" panose="020B0502020204020303" pitchFamily="34" charset="0"/>
              <a:cs typeface="Arial"/>
            </a:endParaRPr>
          </a:p>
        </p:txBody>
      </p:sp>
      <p:pic>
        <p:nvPicPr>
          <p:cNvPr id="34826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1322388"/>
            <a:ext cx="13414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755650"/>
            <a:ext cx="801687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Grafi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6808788"/>
            <a:ext cx="89058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Grafi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702300"/>
            <a:ext cx="1233487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0" name="Textfeld 2"/>
          <p:cNvSpPr txBox="1">
            <a:spLocks noChangeArrowheads="1"/>
          </p:cNvSpPr>
          <p:nvPr/>
        </p:nvSpPr>
        <p:spPr bwMode="auto">
          <a:xfrm>
            <a:off x="2193925" y="5681663"/>
            <a:ext cx="4565650" cy="2523768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 dirty="0">
                <a:latin typeface="Futura Std Medium" panose="020B0502020204020303" pitchFamily="34" charset="0"/>
              </a:rPr>
              <a:t>SUN CARE CREAM SENSITIVE 50+ </a:t>
            </a:r>
          </a:p>
          <a:p>
            <a:pPr eaLnBrk="1" hangingPunct="1"/>
            <a:r>
              <a:rPr lang="de-DE" altLang="de-DE" sz="1400" b="1" dirty="0" err="1">
                <a:latin typeface="Futura Std Medium" panose="020B0502020204020303" pitchFamily="34" charset="0"/>
              </a:rPr>
              <a:t>Perfume-free</a:t>
            </a:r>
            <a:r>
              <a:rPr lang="de-DE" altLang="de-DE" sz="1400" b="1" dirty="0">
                <a:latin typeface="Futura Std Medium" panose="020B0502020204020303" pitchFamily="34" charset="0"/>
              </a:rPr>
              <a:t>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sun</a:t>
            </a:r>
            <a:r>
              <a:rPr lang="de-DE" altLang="de-DE" sz="1400" b="1" dirty="0">
                <a:latin typeface="Futura Std Medium" panose="020B0502020204020303" pitchFamily="34" charset="0"/>
              </a:rPr>
              <a:t>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cream</a:t>
            </a:r>
            <a:r>
              <a:rPr lang="de-DE" altLang="de-DE" sz="1400" b="1" dirty="0">
                <a:latin typeface="Futura Std Medium" panose="020B0502020204020303" pitchFamily="34" charset="0"/>
              </a:rPr>
              <a:t>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for</a:t>
            </a:r>
            <a:r>
              <a:rPr lang="de-DE" altLang="de-DE" sz="1400" b="1" dirty="0">
                <a:latin typeface="Futura Std Medium" panose="020B0502020204020303" pitchFamily="34" charset="0"/>
              </a:rPr>
              <a:t>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daily</a:t>
            </a:r>
            <a:r>
              <a:rPr lang="de-DE" altLang="de-DE" sz="1400" b="1" dirty="0">
                <a:latin typeface="Futura Std Medium" panose="020B0502020204020303" pitchFamily="34" charset="0"/>
              </a:rPr>
              <a:t>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use</a:t>
            </a:r>
            <a:endParaRPr lang="de-DE" altLang="de-DE" sz="1400" b="1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400" b="1" dirty="0">
                <a:latin typeface="Futura Std Medium" panose="020B0502020204020303" pitchFamily="34" charset="0"/>
              </a:rPr>
              <a:t>SUN CARE LOTION SPF 50</a:t>
            </a:r>
          </a:p>
          <a:p>
            <a:pPr eaLnBrk="1" hangingPunct="1"/>
            <a:r>
              <a:rPr lang="de-DE" altLang="de-DE" sz="1400" b="1" dirty="0" err="1">
                <a:latin typeface="Futura Std Medium" panose="020B0502020204020303" pitchFamily="34" charset="0"/>
              </a:rPr>
              <a:t>Perfume-free</a:t>
            </a:r>
            <a:r>
              <a:rPr lang="de-DE" altLang="de-DE" sz="1400" b="1" dirty="0">
                <a:latin typeface="Futura Std Medium" panose="020B0502020204020303" pitchFamily="34" charset="0"/>
              </a:rPr>
              <a:t>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sun</a:t>
            </a:r>
            <a:r>
              <a:rPr lang="de-DE" altLang="de-DE" sz="1400" b="1" dirty="0">
                <a:latin typeface="Futura Std Medium" panose="020B0502020204020303" pitchFamily="34" charset="0"/>
              </a:rPr>
              <a:t>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protection</a:t>
            </a:r>
            <a:r>
              <a:rPr lang="de-DE" altLang="de-DE" sz="1400" b="1" dirty="0">
                <a:latin typeface="Futura Std Medium" panose="020B0502020204020303" pitchFamily="34" charset="0"/>
              </a:rPr>
              <a:t>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lotion</a:t>
            </a:r>
            <a:endParaRPr lang="de-DE" altLang="de-DE" sz="1400" b="1" dirty="0">
              <a:latin typeface="Futura Std Medium" panose="020B0502020204020303" pitchFamily="34" charset="0"/>
            </a:endParaRPr>
          </a:p>
          <a:p>
            <a:pPr eaLnBrk="1" hangingPunct="1"/>
            <a:endParaRPr lang="de-DE" altLang="de-DE" sz="1400" b="1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400" dirty="0" err="1">
                <a:latin typeface="Futura Std Medium" panose="020B0502020204020303" pitchFamily="34" charset="0"/>
              </a:rPr>
              <a:t>Delicately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melting</a:t>
            </a:r>
            <a:r>
              <a:rPr lang="de-DE" altLang="de-DE" sz="1400" dirty="0">
                <a:latin typeface="Futura Std Medium" panose="020B0502020204020303" pitchFamily="34" charset="0"/>
              </a:rPr>
              <a:t>,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biomimetic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sun</a:t>
            </a:r>
            <a:r>
              <a:rPr lang="de-DE" altLang="de-DE" sz="1400" dirty="0">
                <a:latin typeface="Futura Std Medium" panose="020B0502020204020303" pitchFamily="34" charset="0"/>
              </a:rPr>
              <a:t> care.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Absorbs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quickly</a:t>
            </a:r>
            <a:r>
              <a:rPr lang="de-DE" altLang="de-DE" sz="1400" dirty="0">
                <a:latin typeface="Futura Std Medium" panose="020B0502020204020303" pitchFamily="34" charset="0"/>
              </a:rPr>
              <a:t>. </a:t>
            </a:r>
          </a:p>
          <a:p>
            <a:pPr eaLnBrk="1" hangingPunct="1"/>
            <a:r>
              <a:rPr lang="de-DE" altLang="de-DE" sz="1400" dirty="0">
                <a:latin typeface="Futura Std Medium" panose="020B0502020204020303" pitchFamily="34" charset="0"/>
              </a:rPr>
              <a:t>Very high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sun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protection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for</a:t>
            </a:r>
            <a:r>
              <a:rPr lang="de-DE" altLang="de-DE" sz="1400" dirty="0">
                <a:latin typeface="Futura Std Medium" panose="020B0502020204020303" pitchFamily="34" charset="0"/>
              </a:rPr>
              <a:t> dry, sensitive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skin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without</a:t>
            </a:r>
            <a:r>
              <a:rPr lang="de-DE" altLang="de-DE" sz="1400" dirty="0">
                <a:latin typeface="Futura Std Medium" panose="020B0502020204020303" pitchFamily="34" charset="0"/>
              </a:rPr>
              <a:t> "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whitening</a:t>
            </a:r>
            <a:r>
              <a:rPr lang="de-DE" altLang="de-DE" sz="1400" dirty="0">
                <a:latin typeface="Futura Std Medium" panose="020B0502020204020303" pitchFamily="34" charset="0"/>
              </a:rPr>
              <a:t>",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without</a:t>
            </a:r>
            <a:r>
              <a:rPr lang="de-DE" altLang="de-DE" sz="1400" dirty="0">
                <a:latin typeface="Futura Std Medium" panose="020B0502020204020303" pitchFamily="34" charset="0"/>
              </a:rPr>
              <a:t> a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greasy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shine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or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stickiness</a:t>
            </a:r>
            <a:r>
              <a:rPr lang="de-DE" altLang="de-DE" sz="1400" dirty="0">
                <a:latin typeface="Futura Std Medium" panose="020B0502020204020303" pitchFamily="34" charset="0"/>
              </a:rPr>
              <a:t>.</a:t>
            </a:r>
          </a:p>
          <a:p>
            <a:pPr eaLnBrk="1" hangingPunct="1"/>
            <a:r>
              <a:rPr lang="de-DE" altLang="de-DE" sz="1400" dirty="0">
                <a:latin typeface="Futura Std Medium" panose="020B0502020204020303" pitchFamily="34" charset="0"/>
              </a:rPr>
              <a:t>Double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protection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against</a:t>
            </a:r>
            <a:r>
              <a:rPr lang="de-DE" altLang="de-DE" sz="1400" dirty="0">
                <a:latin typeface="Futura Std Medium" panose="020B0502020204020303" pitchFamily="34" charset="0"/>
              </a:rPr>
              <a:t> light-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induced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skin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ageing</a:t>
            </a:r>
            <a:r>
              <a:rPr lang="de-DE" altLang="de-DE" sz="1400" dirty="0">
                <a:latin typeface="Futura Std Medium" panose="020B0502020204020303" pitchFamily="34" charset="0"/>
              </a:rPr>
              <a:t>. </a:t>
            </a:r>
          </a:p>
          <a:p>
            <a:pPr eaLnBrk="1" hangingPunct="1"/>
            <a:endParaRPr lang="de-DE" altLang="de-DE" sz="1000" dirty="0">
              <a:latin typeface="Futura Std Medium" panose="020B0502020204020303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de-DE" altLang="de-DE" sz="1000" dirty="0">
                <a:latin typeface="Futura Std Medium" panose="020B0502020204020303" pitchFamily="34" charset="0"/>
              </a:rPr>
              <a:t>Intelligent DNA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cell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protection</a:t>
            </a:r>
            <a:r>
              <a:rPr lang="de-DE" altLang="de-DE" sz="1000" dirty="0">
                <a:latin typeface="Futura Std Medium" panose="020B0502020204020303" pitchFamily="34" charset="0"/>
              </a:rPr>
              <a:t>,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rosemary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extract</a:t>
            </a:r>
            <a:r>
              <a:rPr lang="de-DE" altLang="de-DE" sz="1000" dirty="0">
                <a:latin typeface="Futura Std Medium" panose="020B0502020204020303" pitchFamily="34" charset="0"/>
              </a:rPr>
              <a:t>,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sunflower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seeds</a:t>
            </a:r>
            <a:r>
              <a:rPr lang="de-DE" altLang="de-DE" sz="1000" dirty="0">
                <a:latin typeface="Futura Std Medium" panose="020B0502020204020303" pitchFamily="34" charset="0"/>
              </a:rPr>
              <a:t>, modern UVA and UVB light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protection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filter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system</a:t>
            </a:r>
            <a:r>
              <a:rPr lang="de-DE" altLang="de-DE" sz="1000" dirty="0">
                <a:latin typeface="Futura Std Medium" panose="020B0502020204020303" pitchFamily="34" charset="0"/>
              </a:rPr>
              <a:t>, plant-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based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moisturisers</a:t>
            </a:r>
            <a:endParaRPr lang="de-DE" altLang="de-DE" sz="1200" dirty="0">
              <a:latin typeface="Futura Std Medium" panose="020B0502020204020303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icture 3"/>
          <p:cNvSpPr>
            <a:spLocks noChangeAspect="1" noChangeArrowheads="1"/>
          </p:cNvSpPr>
          <p:nvPr/>
        </p:nvSpPr>
        <p:spPr bwMode="auto">
          <a:xfrm>
            <a:off x="-1590675" y="1331913"/>
            <a:ext cx="195421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latin typeface="Futura Std Medium" panose="020B0502020204020303" pitchFamily="34" charset="0"/>
            </a:endParaRPr>
          </a:p>
        </p:txBody>
      </p:sp>
      <p:sp>
        <p:nvSpPr>
          <p:cNvPr id="36867" name="Picture 3"/>
          <p:cNvSpPr>
            <a:spLocks noChangeAspect="1" noChangeArrowheads="1"/>
          </p:cNvSpPr>
          <p:nvPr/>
        </p:nvSpPr>
        <p:spPr bwMode="auto">
          <a:xfrm flipH="1">
            <a:off x="2352675" y="1193800"/>
            <a:ext cx="20272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latin typeface="Futura Md" charset="0"/>
            </a:endParaRPr>
          </a:p>
        </p:txBody>
      </p:sp>
      <p:sp>
        <p:nvSpPr>
          <p:cNvPr id="36868" name="Textfeld 2"/>
          <p:cNvSpPr txBox="1">
            <a:spLocks noChangeArrowheads="1"/>
          </p:cNvSpPr>
          <p:nvPr/>
        </p:nvSpPr>
        <p:spPr bwMode="auto">
          <a:xfrm>
            <a:off x="217488" y="3673475"/>
            <a:ext cx="5314950" cy="4154488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 dirty="0">
                <a:latin typeface="Futura Std Medium" panose="020B0502020204020303" pitchFamily="34" charset="0"/>
              </a:rPr>
              <a:t>AFTER SUN SOOTHING FACIAL CEAM</a:t>
            </a:r>
          </a:p>
          <a:p>
            <a:pPr eaLnBrk="1" hangingPunct="1"/>
            <a:r>
              <a:rPr lang="de-DE" altLang="de-DE" sz="1400" b="1" dirty="0" err="1">
                <a:latin typeface="Futura Std Medium" panose="020B0502020204020303" pitchFamily="34" charset="0"/>
              </a:rPr>
              <a:t>Soothing</a:t>
            </a:r>
            <a:r>
              <a:rPr lang="de-DE" altLang="de-DE" sz="1400" b="1" dirty="0">
                <a:latin typeface="Futura Std Medium" panose="020B0502020204020303" pitchFamily="34" charset="0"/>
              </a:rPr>
              <a:t>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face</a:t>
            </a:r>
            <a:r>
              <a:rPr lang="de-DE" altLang="de-DE" sz="1400" b="1" dirty="0">
                <a:latin typeface="Futura Std Medium" panose="020B0502020204020303" pitchFamily="34" charset="0"/>
              </a:rPr>
              <a:t>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cream</a:t>
            </a:r>
            <a:endParaRPr lang="de-DE" altLang="de-DE" sz="1400" b="1" dirty="0">
              <a:latin typeface="Futura Std Medium" panose="020B0502020204020303" pitchFamily="34" charset="0"/>
            </a:endParaRPr>
          </a:p>
          <a:p>
            <a:pPr eaLnBrk="1" hangingPunct="1"/>
            <a:endParaRPr lang="de-DE" altLang="de-DE" sz="1400" b="1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400" dirty="0">
                <a:latin typeface="Futura Std Medium" panose="020B0502020204020303" pitchFamily="34" charset="0"/>
              </a:rPr>
              <a:t>Supports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the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skin's</a:t>
            </a:r>
            <a:r>
              <a:rPr lang="de-DE" altLang="de-DE" sz="1400" dirty="0">
                <a:latin typeface="Futura Std Medium" panose="020B0502020204020303" pitchFamily="34" charset="0"/>
              </a:rPr>
              <a:t> own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repair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mechanism</a:t>
            </a:r>
            <a:r>
              <a:rPr lang="de-DE" altLang="de-DE" sz="1400" b="1" dirty="0">
                <a:latin typeface="Futura Std Medium" panose="020B0502020204020303" pitchFamily="34" charset="0"/>
              </a:rPr>
              <a:t>.</a:t>
            </a:r>
          </a:p>
          <a:p>
            <a:pPr eaLnBrk="1" hangingPunct="1"/>
            <a:r>
              <a:rPr lang="de-DE" altLang="de-DE" sz="1400" dirty="0" err="1">
                <a:latin typeface="Futura Std Medium" panose="020B0502020204020303" pitchFamily="34" charset="0"/>
              </a:rPr>
              <a:t>Reduces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redness</a:t>
            </a:r>
            <a:r>
              <a:rPr lang="de-DE" altLang="de-DE" sz="1400" dirty="0">
                <a:latin typeface="Futura Std Medium" panose="020B0502020204020303" pitchFamily="34" charset="0"/>
              </a:rPr>
              <a:t>,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burning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skin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sensation</a:t>
            </a:r>
            <a:r>
              <a:rPr lang="de-DE" altLang="de-DE" sz="1400" dirty="0">
                <a:latin typeface="Futura Std Medium" panose="020B0502020204020303" pitchFamily="34" charset="0"/>
              </a:rPr>
              <a:t>.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Moisturises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the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skin</a:t>
            </a:r>
            <a:r>
              <a:rPr lang="de-DE" altLang="de-DE" sz="1400" dirty="0">
                <a:latin typeface="Futura Std Medium" panose="020B0502020204020303" pitchFamily="34" charset="0"/>
              </a:rPr>
              <a:t>.</a:t>
            </a:r>
          </a:p>
          <a:p>
            <a:pPr eaLnBrk="1" hangingPunct="1"/>
            <a:endParaRPr lang="de-DE" altLang="de-DE" sz="1400" b="1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000" dirty="0">
                <a:latin typeface="Futura Std Medium" panose="020B0502020204020303" pitchFamily="34" charset="0"/>
              </a:rPr>
              <a:t>Regeneration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through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phytosterols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from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rapeseed</a:t>
            </a:r>
            <a:r>
              <a:rPr lang="de-DE" altLang="de-DE" sz="1000" dirty="0">
                <a:latin typeface="Futura Std Medium" panose="020B0502020204020303" pitchFamily="34" charset="0"/>
              </a:rPr>
              <a:t> +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squalane</a:t>
            </a:r>
            <a:r>
              <a:rPr lang="de-DE" altLang="de-DE" sz="1000" dirty="0">
                <a:latin typeface="Futura Std Medium" panose="020B0502020204020303" pitchFamily="34" charset="0"/>
              </a:rPr>
              <a:t>, intelligent DNA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cell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protection</a:t>
            </a:r>
            <a:r>
              <a:rPr lang="de-DE" altLang="de-DE" sz="1000" dirty="0">
                <a:latin typeface="Futura Std Medium" panose="020B0502020204020303" pitchFamily="34" charset="0"/>
              </a:rPr>
              <a:t>,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rosemary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extract</a:t>
            </a:r>
            <a:r>
              <a:rPr lang="de-DE" altLang="de-DE" sz="1000" dirty="0">
                <a:latin typeface="Futura Std Medium" panose="020B0502020204020303" pitchFamily="34" charset="0"/>
              </a:rPr>
              <a:t>,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antioxidants</a:t>
            </a:r>
            <a:r>
              <a:rPr lang="de-DE" altLang="de-DE" sz="1000" dirty="0">
                <a:latin typeface="Futura Std Medium" panose="020B0502020204020303" pitchFamily="34" charset="0"/>
              </a:rPr>
              <a:t>,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vitamin</a:t>
            </a:r>
            <a:r>
              <a:rPr lang="de-DE" altLang="de-DE" sz="1000" dirty="0">
                <a:latin typeface="Futura Std Medium" panose="020B0502020204020303" pitchFamily="34" charset="0"/>
              </a:rPr>
              <a:t> E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acetate</a:t>
            </a:r>
            <a:endParaRPr lang="de-DE" altLang="de-DE" sz="1000" dirty="0">
              <a:latin typeface="Futura Std Medium" panose="020B0502020204020303" pitchFamily="34" charset="0"/>
            </a:endParaRPr>
          </a:p>
          <a:p>
            <a:pPr eaLnBrk="1" hangingPunct="1"/>
            <a:endParaRPr lang="de-DE" altLang="de-DE" sz="1400" b="1" dirty="0">
              <a:latin typeface="Futura Std Medium" panose="020B0502020204020303" pitchFamily="34" charset="0"/>
            </a:endParaRPr>
          </a:p>
          <a:p>
            <a:pPr eaLnBrk="1" hangingPunct="1"/>
            <a:endParaRPr lang="de-DE" altLang="de-DE" sz="1400" b="1" dirty="0">
              <a:latin typeface="Futura Std Medium" panose="020B0502020204020303" pitchFamily="34" charset="0"/>
            </a:endParaRPr>
          </a:p>
          <a:p>
            <a:pPr eaLnBrk="1" hangingPunct="1"/>
            <a:endParaRPr lang="de-DE" altLang="de-DE" sz="1400" b="1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400" b="1" dirty="0">
                <a:latin typeface="Futura Std Medium" panose="020B0502020204020303" pitchFamily="34" charset="0"/>
              </a:rPr>
              <a:t>AFTER SUN SOOTHING BODY LOTION </a:t>
            </a:r>
          </a:p>
          <a:p>
            <a:pPr eaLnBrk="1" hangingPunct="1"/>
            <a:r>
              <a:rPr lang="de-DE" altLang="de-DE" sz="1400" b="1" dirty="0">
                <a:latin typeface="Futura Std Medium" panose="020B0502020204020303" pitchFamily="34" charset="0"/>
              </a:rPr>
              <a:t>After Sun Emulsion</a:t>
            </a:r>
          </a:p>
          <a:p>
            <a:pPr eaLnBrk="1" hangingPunct="1"/>
            <a:endParaRPr lang="de-DE" altLang="de-DE" sz="1400" b="1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400" dirty="0">
                <a:latin typeface="Futura Std Medium" panose="020B0502020204020303" pitchFamily="34" charset="0"/>
              </a:rPr>
              <a:t>Cooling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body</a:t>
            </a:r>
            <a:r>
              <a:rPr lang="de-DE" altLang="de-DE" sz="1400" dirty="0">
                <a:latin typeface="Futura Std Medium" panose="020B0502020204020303" pitchFamily="34" charset="0"/>
              </a:rPr>
              <a:t> milk.</a:t>
            </a:r>
          </a:p>
          <a:p>
            <a:pPr eaLnBrk="1" hangingPunct="1"/>
            <a:r>
              <a:rPr lang="de-DE" altLang="de-DE" sz="1400" dirty="0" err="1">
                <a:latin typeface="Futura Std Medium" panose="020B0502020204020303" pitchFamily="34" charset="0"/>
              </a:rPr>
              <a:t>Reduces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redness</a:t>
            </a:r>
            <a:r>
              <a:rPr lang="de-DE" altLang="de-DE" sz="1400" dirty="0">
                <a:latin typeface="Futura Std Medium" panose="020B0502020204020303" pitchFamily="34" charset="0"/>
              </a:rPr>
              <a:t> and a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burning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sensation</a:t>
            </a:r>
            <a:r>
              <a:rPr lang="de-DE" altLang="de-DE" sz="1400" dirty="0">
                <a:latin typeface="Futura Std Medium" panose="020B0502020204020303" pitchFamily="34" charset="0"/>
              </a:rPr>
              <a:t> on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the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skin</a:t>
            </a:r>
            <a:r>
              <a:rPr lang="de-DE" altLang="de-DE" sz="1400" dirty="0">
                <a:latin typeface="Futura Std Medium" panose="020B0502020204020303" pitchFamily="34" charset="0"/>
              </a:rPr>
              <a:t>.</a:t>
            </a:r>
          </a:p>
          <a:p>
            <a:pPr eaLnBrk="1" hangingPunct="1"/>
            <a:r>
              <a:rPr lang="de-DE" altLang="de-DE" sz="1400" dirty="0" err="1">
                <a:latin typeface="Futura Std Medium" panose="020B0502020204020303" pitchFamily="34" charset="0"/>
              </a:rPr>
              <a:t>Extremely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skin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friendly</a:t>
            </a:r>
            <a:r>
              <a:rPr lang="de-DE" altLang="de-DE" sz="1400" dirty="0">
                <a:latin typeface="Futura Std Medium" panose="020B0502020204020303" pitchFamily="34" charset="0"/>
              </a:rPr>
              <a:t>. </a:t>
            </a:r>
          </a:p>
          <a:p>
            <a:pPr eaLnBrk="1" hangingPunct="1"/>
            <a:r>
              <a:rPr lang="de-DE" altLang="de-DE" sz="1400" b="1" dirty="0">
                <a:latin typeface="Futura Std Medium" panose="020B0502020204020303" pitchFamily="34" charset="0"/>
              </a:rPr>
              <a:t>  </a:t>
            </a:r>
          </a:p>
          <a:p>
            <a:pPr eaLnBrk="1" hangingPunct="1"/>
            <a:r>
              <a:rPr lang="de-DE" altLang="de-DE" sz="1000" dirty="0">
                <a:latin typeface="Futura Std Medium" panose="020B0502020204020303" pitchFamily="34" charset="0"/>
              </a:rPr>
              <a:t>Intelligent DNA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cell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protection</a:t>
            </a:r>
            <a:r>
              <a:rPr lang="de-DE" altLang="de-DE" sz="1000" dirty="0">
                <a:latin typeface="Futura Std Medium" panose="020B0502020204020303" pitchFamily="34" charset="0"/>
              </a:rPr>
              <a:t>,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rosemary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extract</a:t>
            </a:r>
            <a:r>
              <a:rPr lang="de-DE" altLang="de-DE" sz="1000" dirty="0">
                <a:latin typeface="Futura Std Medium" panose="020B0502020204020303" pitchFamily="34" charset="0"/>
              </a:rPr>
              <a:t>,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antioxidants</a:t>
            </a:r>
            <a:r>
              <a:rPr lang="de-DE" altLang="de-DE" sz="1000" dirty="0">
                <a:latin typeface="Futura Std Medium" panose="020B0502020204020303" pitchFamily="34" charset="0"/>
              </a:rPr>
              <a:t>, </a:t>
            </a:r>
          </a:p>
          <a:p>
            <a:pPr eaLnBrk="1" hangingPunct="1"/>
            <a:r>
              <a:rPr lang="de-DE" altLang="de-DE" sz="1000" b="1" dirty="0" err="1">
                <a:latin typeface="Futura Std Medium" panose="020B0502020204020303" pitchFamily="34" charset="0"/>
              </a:rPr>
              <a:t>Moisturising</a:t>
            </a:r>
            <a:r>
              <a:rPr lang="de-DE" altLang="de-DE" sz="1000" b="1" dirty="0">
                <a:latin typeface="Futura Std Medium" panose="020B0502020204020303" pitchFamily="34" charset="0"/>
              </a:rPr>
              <a:t> </a:t>
            </a:r>
            <a:r>
              <a:rPr lang="de-DE" altLang="de-DE" sz="1000" b="1" dirty="0" err="1">
                <a:latin typeface="Futura Std Medium" panose="020B0502020204020303" pitchFamily="34" charset="0"/>
              </a:rPr>
              <a:t>complex</a:t>
            </a:r>
            <a:r>
              <a:rPr lang="de-DE" altLang="de-DE" sz="1000" b="1" dirty="0">
                <a:latin typeface="Futura Std Medium" panose="020B0502020204020303" pitchFamily="34" charset="0"/>
              </a:rPr>
              <a:t> </a:t>
            </a:r>
            <a:r>
              <a:rPr lang="de-DE" altLang="de-DE" sz="1000" b="1" dirty="0" err="1">
                <a:latin typeface="Futura Std Medium" panose="020B0502020204020303" pitchFamily="34" charset="0"/>
              </a:rPr>
              <a:t>of</a:t>
            </a:r>
            <a:r>
              <a:rPr lang="de-DE" altLang="de-DE" sz="1000" b="1" dirty="0">
                <a:latin typeface="Futura Std Medium" panose="020B0502020204020303" pitchFamily="34" charset="0"/>
              </a:rPr>
              <a:t> </a:t>
            </a:r>
            <a:r>
              <a:rPr lang="de-DE" altLang="de-DE" sz="1000" b="1" dirty="0" err="1">
                <a:latin typeface="Futura Std Medium" panose="020B0502020204020303" pitchFamily="34" charset="0"/>
              </a:rPr>
              <a:t>aloe</a:t>
            </a:r>
            <a:r>
              <a:rPr lang="de-DE" altLang="de-DE" sz="1000" b="1" dirty="0">
                <a:latin typeface="Futura Std Medium" panose="020B0502020204020303" pitchFamily="34" charset="0"/>
              </a:rPr>
              <a:t> </a:t>
            </a:r>
            <a:r>
              <a:rPr lang="de-DE" altLang="de-DE" sz="1000" b="1" dirty="0" err="1">
                <a:latin typeface="Futura Std Medium" panose="020B0502020204020303" pitchFamily="34" charset="0"/>
              </a:rPr>
              <a:t>vera</a:t>
            </a:r>
            <a:r>
              <a:rPr lang="de-DE" altLang="de-DE" sz="1000" b="1" dirty="0">
                <a:latin typeface="Futura Std Medium" panose="020B0502020204020303" pitchFamily="34" charset="0"/>
              </a:rPr>
              <a:t>, </a:t>
            </a:r>
            <a:r>
              <a:rPr lang="de-DE" altLang="de-DE" sz="1000" b="1" dirty="0" err="1">
                <a:latin typeface="Futura Std Medium" panose="020B0502020204020303" pitchFamily="34" charset="0"/>
              </a:rPr>
              <a:t>sorbitol</a:t>
            </a:r>
            <a:r>
              <a:rPr lang="de-DE" altLang="de-DE" sz="1000" b="1" dirty="0">
                <a:latin typeface="Futura Std Medium" panose="020B0502020204020303" pitchFamily="34" charset="0"/>
              </a:rPr>
              <a:t> and </a:t>
            </a:r>
            <a:r>
              <a:rPr lang="de-DE" altLang="de-DE" sz="1000" b="1" dirty="0" err="1">
                <a:latin typeface="Futura Std Medium" panose="020B0502020204020303" pitchFamily="34" charset="0"/>
              </a:rPr>
              <a:t>others</a:t>
            </a:r>
            <a:endParaRPr lang="de-DE" altLang="de-DE" sz="1000" dirty="0">
              <a:latin typeface="Futura Std Medium" panose="020B0502020204020303" pitchFamily="34" charset="0"/>
            </a:endParaRPr>
          </a:p>
        </p:txBody>
      </p:sp>
      <p:sp>
        <p:nvSpPr>
          <p:cNvPr id="36869" name="Textfeld 13"/>
          <p:cNvSpPr txBox="1">
            <a:spLocks noChangeArrowheads="1"/>
          </p:cNvSpPr>
          <p:nvPr/>
        </p:nvSpPr>
        <p:spPr bwMode="auto">
          <a:xfrm>
            <a:off x="217488" y="277813"/>
            <a:ext cx="648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2400">
                <a:latin typeface="Schnyder L Bold" pitchFamily="50" charset="0"/>
              </a:rPr>
              <a:t>Soleil - after the sun </a:t>
            </a:r>
          </a:p>
        </p:txBody>
      </p:sp>
      <p:pic>
        <p:nvPicPr>
          <p:cNvPr id="36870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676900"/>
            <a:ext cx="14065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4033838"/>
            <a:ext cx="9366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244475" y="1284288"/>
            <a:ext cx="4751388" cy="19082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400" b="1" dirty="0">
                <a:latin typeface="Futura Std Medium" panose="020B0502020204020303" pitchFamily="34" charset="0"/>
                <a:cs typeface="Arial"/>
              </a:rPr>
              <a:t>AFTER SUN SOOTHING HYDRO SPRAY</a:t>
            </a:r>
          </a:p>
          <a:p>
            <a:pPr eaLnBrk="1" hangingPunct="1">
              <a:defRPr/>
            </a:pPr>
            <a:r>
              <a:rPr lang="de-DE" sz="1400" b="1" dirty="0">
                <a:latin typeface="Futura Std Medium" panose="020B0502020204020303" pitchFamily="34" charset="0"/>
              </a:rPr>
              <a:t>Soothing </a:t>
            </a:r>
            <a:r>
              <a:rPr lang="de-DE" sz="1400" b="1" dirty="0" err="1">
                <a:latin typeface="Futura Std Medium" panose="020B0502020204020303" pitchFamily="34" charset="0"/>
              </a:rPr>
              <a:t>hydro </a:t>
            </a:r>
            <a:r>
              <a:rPr lang="de-DE" sz="1400" b="1" dirty="0">
                <a:latin typeface="Futura Std Medium" panose="020B0502020204020303" pitchFamily="34" charset="0"/>
              </a:rPr>
              <a:t>spray for face and body</a:t>
            </a:r>
          </a:p>
          <a:p>
            <a:pPr eaLnBrk="1" hangingPunct="1">
              <a:defRPr/>
            </a:pPr>
            <a:endParaRPr lang="de-DE" sz="1400" dirty="0">
              <a:latin typeface="Futura Std Medium" panose="020B0502020204020303" pitchFamily="34" charset="0"/>
            </a:endParaRPr>
          </a:p>
          <a:p>
            <a:pPr eaLnBrk="1" hangingPunct="1">
              <a:defRPr/>
            </a:pPr>
            <a:r>
              <a:rPr lang="de-DE" altLang="de-DE" sz="1400" dirty="0">
                <a:latin typeface="Futura Std Medium" panose="020B0502020204020303" pitchFamily="34" charset="0"/>
              </a:rPr>
              <a:t>Soothes and moisturises the skin after sun exposure</a:t>
            </a:r>
          </a:p>
          <a:p>
            <a:pPr eaLnBrk="1" hangingPunct="1">
              <a:defRPr/>
            </a:pPr>
            <a:r>
              <a:rPr lang="de-DE" altLang="de-DE" sz="1400" dirty="0">
                <a:latin typeface="Futura Std Medium" panose="020B0502020204020303" pitchFamily="34" charset="0"/>
              </a:rPr>
              <a:t>For a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refreshing</a:t>
            </a:r>
            <a:r>
              <a:rPr lang="de-DE" altLang="de-DE" sz="1400" dirty="0">
                <a:latin typeface="Futura Std Medium" panose="020B0502020204020303" pitchFamily="34" charset="0"/>
              </a:rPr>
              <a:t> boost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throughout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the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day</a:t>
            </a:r>
            <a:r>
              <a:rPr lang="de-DE" altLang="de-DE" sz="1400" dirty="0">
                <a:latin typeface="Futura Std Medium" panose="020B0502020204020303" pitchFamily="34" charset="0"/>
              </a:rPr>
              <a:t>. Simply spray onto face and body. Can be used several times a day. </a:t>
            </a:r>
          </a:p>
          <a:p>
            <a:pPr eaLnBrk="1" hangingPunct="1">
              <a:defRPr/>
            </a:pPr>
            <a:endParaRPr lang="de-DE" sz="1400" dirty="0">
              <a:latin typeface="Futura Std Medium" panose="020B0502020204020303" pitchFamily="34" charset="0"/>
            </a:endParaRPr>
          </a:p>
          <a:p>
            <a:pPr eaLnBrk="1" hangingPunct="1">
              <a:defRPr/>
            </a:pPr>
            <a:r>
              <a:rPr lang="de-DE" altLang="de-DE" sz="1000" dirty="0">
                <a:latin typeface="Futura Std Medium" panose="020B0502020204020303" pitchFamily="34" charset="0"/>
              </a:rPr>
              <a:t>Aloe vera,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panthenol</a:t>
            </a:r>
            <a:r>
              <a:rPr lang="de-DE" altLang="de-DE" sz="1000" dirty="0">
                <a:latin typeface="Futura Std Medium" panose="020B0502020204020303" pitchFamily="34" charset="0"/>
              </a:rPr>
              <a:t>, natural NMF factors, plant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saccharides </a:t>
            </a:r>
            <a:r>
              <a:rPr lang="de-DE" altLang="de-DE" sz="1000" dirty="0">
                <a:latin typeface="Futura Std Medium" panose="020B0502020204020303" pitchFamily="34" charset="0"/>
              </a:rPr>
              <a:t>act like a moisturising magnet and bind moisture in the upper layers of the skin</a:t>
            </a:r>
            <a:endParaRPr lang="de-DE" sz="1000" dirty="0">
              <a:latin typeface="Futura Std Medium" panose="020B0502020204020303" pitchFamily="34" charset="0"/>
              <a:cs typeface="Arial"/>
            </a:endParaRPr>
          </a:p>
        </p:txBody>
      </p:sp>
      <p:pic>
        <p:nvPicPr>
          <p:cNvPr id="36873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1063625"/>
            <a:ext cx="827087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Bildplatzhalter 56"/>
          <p:cNvPicPr>
            <a:picLocks noGrp="1" noChangeAspect="1"/>
          </p:cNvPicPr>
          <p:nvPr>
            <p:ph type="pic" sz="quarter" idx="6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914"/>
          <a:stretch>
            <a:fillRect/>
          </a:stretch>
        </p:blipFill>
        <p:spPr>
          <a:xfrm>
            <a:off x="3446463" y="6615113"/>
            <a:ext cx="1309687" cy="1852612"/>
          </a:xfrm>
        </p:spPr>
      </p:pic>
      <p:pic>
        <p:nvPicPr>
          <p:cNvPr id="38915" name="Bildplatzhalter 46"/>
          <p:cNvPicPr>
            <a:picLocks noGrp="1" noChangeAspect="1"/>
          </p:cNvPicPr>
          <p:nvPr>
            <p:ph type="pic" sz="quarter" idx="6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r="2306"/>
          <a:stretch>
            <a:fillRect/>
          </a:stretch>
        </p:blipFill>
        <p:spPr>
          <a:xfrm>
            <a:off x="431800" y="6570663"/>
            <a:ext cx="1341438" cy="1874837"/>
          </a:xfrm>
        </p:spPr>
      </p:pic>
      <p:pic>
        <p:nvPicPr>
          <p:cNvPr id="38916" name="Bildplatzhalter 8"/>
          <p:cNvPicPr>
            <a:picLocks noGrp="1" noChangeAspect="1"/>
          </p:cNvPicPr>
          <p:nvPr>
            <p:ph type="pic" sz="quarter" idx="6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5289550" y="1244600"/>
            <a:ext cx="1304925" cy="1563688"/>
          </a:xfrm>
        </p:spPr>
      </p:pic>
      <p:pic>
        <p:nvPicPr>
          <p:cNvPr id="38917" name="Bildplatzhalter 64"/>
          <p:cNvPicPr>
            <a:picLocks noGrp="1" noChangeAspect="1"/>
          </p:cNvPicPr>
          <p:nvPr>
            <p:ph type="pic" sz="quarter" idx="7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 b="5299"/>
          <a:stretch>
            <a:fillRect/>
          </a:stretch>
        </p:blipFill>
        <p:spPr>
          <a:xfrm>
            <a:off x="1585913" y="3078163"/>
            <a:ext cx="1414462" cy="1693862"/>
          </a:xfrm>
        </p:spPr>
      </p:pic>
      <p:sp>
        <p:nvSpPr>
          <p:cNvPr id="9222" name="Textplatzhalter 41"/>
          <p:cNvSpPr>
            <a:spLocks noGrp="1"/>
          </p:cNvSpPr>
          <p:nvPr>
            <p:ph type="body" sz="quarter" idx="24"/>
          </p:nvPr>
        </p:nvSpPr>
        <p:spPr>
          <a:xfrm>
            <a:off x="404813" y="180975"/>
            <a:ext cx="5948362" cy="546100"/>
          </a:xfrm>
        </p:spPr>
        <p:txBody>
          <a:bodyPr/>
          <a:lstStyle/>
          <a:p>
            <a:pPr eaLnBrk="1" hangingPunct="1">
              <a:spcBef>
                <a:spcPts val="923"/>
              </a:spcBef>
              <a:defRPr/>
            </a:pPr>
            <a:r>
              <a:rPr lang="de-DE" altLang="de-DE" dirty="0" err="1"/>
              <a:t>Spa </a:t>
            </a:r>
            <a:r>
              <a:rPr lang="de-DE" altLang="de-DE" dirty="0"/>
              <a:t>body care - wellness and health</a:t>
            </a:r>
          </a:p>
        </p:txBody>
      </p:sp>
      <p:sp>
        <p:nvSpPr>
          <p:cNvPr id="9223" name="Textplatzhalter 146"/>
          <p:cNvSpPr>
            <a:spLocks noGrp="1"/>
          </p:cNvSpPr>
          <p:nvPr>
            <p:ph type="body" sz="quarter" idx="32"/>
          </p:nvPr>
        </p:nvSpPr>
        <p:spPr>
          <a:xfrm>
            <a:off x="425450" y="644525"/>
            <a:ext cx="5949950" cy="593725"/>
          </a:xfrm>
        </p:spPr>
        <p:txBody>
          <a:bodyPr/>
          <a:lstStyle/>
          <a:p>
            <a:pPr marL="263776" indent="-263776" eaLnBrk="1" hangingPunct="1">
              <a:spcBef>
                <a:spcPts val="923"/>
              </a:spcBef>
              <a:defRPr/>
            </a:pPr>
            <a:r>
              <a:rPr lang="de-DE" altLang="de-DE">
                <a:cs typeface="Arial" panose="020B0604020202020204" pitchFamily="34" charset="0"/>
              </a:rPr>
              <a:t>SPA body care combines wellness and health in a unique way.</a:t>
            </a:r>
            <a:br>
              <a:rPr lang="de-DE" altLang="de-DE">
                <a:cs typeface="Arial" panose="020B0604020202020204" pitchFamily="34" charset="0"/>
              </a:rPr>
            </a:br>
            <a:r>
              <a:rPr lang="de-DE" altLang="de-DE">
                <a:cs typeface="Arial" panose="020B0604020202020204" pitchFamily="34" charset="0"/>
              </a:rPr>
              <a:t>Protected and balanced skin flora thanks to prebiotic active ingredients.</a:t>
            </a:r>
          </a:p>
          <a:p>
            <a:pPr marL="263776" indent="-263776" eaLnBrk="1" hangingPunct="1">
              <a:spcBef>
                <a:spcPts val="923"/>
              </a:spcBef>
              <a:defRPr/>
            </a:pPr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9227" name="Textplatzhalter 28"/>
          <p:cNvSpPr>
            <a:spLocks noGrp="1"/>
          </p:cNvSpPr>
          <p:nvPr>
            <p:ph type="body" sz="quarter" idx="78"/>
          </p:nvPr>
        </p:nvSpPr>
        <p:spPr>
          <a:xfrm>
            <a:off x="431800" y="1314450"/>
            <a:ext cx="2066925" cy="1570038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923"/>
              </a:spcBef>
              <a:defRPr/>
            </a:pPr>
            <a:r>
              <a:rPr lang="de-DE" altLang="de-DE" sz="1292" dirty="0" err="1"/>
              <a:t>Refreshing </a:t>
            </a:r>
            <a:r>
              <a:rPr lang="de-DE" altLang="de-DE" sz="1292" dirty="0"/>
              <a:t>Hand </a:t>
            </a:r>
            <a:r>
              <a:rPr lang="de-DE" altLang="de-DE" sz="1292" dirty="0" err="1"/>
              <a:t>Wash</a:t>
            </a:r>
            <a:r>
              <a:rPr lang="de-DE" altLang="de-DE" sz="1292" dirty="0"/>
              <a:t/>
            </a:r>
            <a:br>
              <a:rPr lang="de-DE" altLang="de-DE" sz="1292" dirty="0"/>
            </a:br>
            <a:endParaRPr lang="de-DE" altLang="de-DE" sz="1108" dirty="0"/>
          </a:p>
          <a:p>
            <a:pPr eaLnBrk="1" hangingPunct="1">
              <a:spcBef>
                <a:spcPts val="923"/>
              </a:spcBef>
              <a:defRPr/>
            </a:pPr>
            <a:r>
              <a:rPr lang="de-DE" altLang="de-DE" sz="1292" b="0" dirty="0" err="1"/>
              <a:t>Micellar </a:t>
            </a:r>
            <a:r>
              <a:rPr lang="de-DE" altLang="de-DE" sz="1292" b="0" dirty="0"/>
              <a:t>cleansing gel for hands</a:t>
            </a:r>
          </a:p>
          <a:p>
            <a:pPr eaLnBrk="1" hangingPunct="1">
              <a:spcBef>
                <a:spcPts val="923"/>
              </a:spcBef>
              <a:defRPr/>
            </a:pPr>
            <a:r>
              <a:rPr lang="de-DE" altLang="de-DE" sz="923" b="0" dirty="0"/>
              <a:t>Complex of brown algae, green microalgae, marine polysaccharides</a:t>
            </a:r>
          </a:p>
          <a:p>
            <a:pPr>
              <a:spcBef>
                <a:spcPts val="923"/>
              </a:spcBef>
              <a:defRPr/>
            </a:pPr>
            <a:endParaRPr lang="de-DE" altLang="de-DE" sz="1292" dirty="0"/>
          </a:p>
        </p:txBody>
      </p:sp>
      <p:sp>
        <p:nvSpPr>
          <p:cNvPr id="9228" name="Textplatzhalter 95"/>
          <p:cNvSpPr>
            <a:spLocks noGrp="1"/>
          </p:cNvSpPr>
          <p:nvPr>
            <p:ph type="body" sz="quarter" idx="79"/>
          </p:nvPr>
        </p:nvSpPr>
        <p:spPr>
          <a:xfrm>
            <a:off x="3687763" y="1301750"/>
            <a:ext cx="1601787" cy="1582738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923"/>
              </a:spcBef>
              <a:defRPr/>
            </a:pPr>
            <a:r>
              <a:rPr lang="de-DE" altLang="de-DE" sz="1292" dirty="0"/>
              <a:t>Relaxing Wellness Soap</a:t>
            </a:r>
            <a:br>
              <a:rPr lang="de-DE" altLang="de-DE" sz="1292" dirty="0"/>
            </a:br>
            <a:r>
              <a:rPr lang="de-DE" altLang="de-DE" sz="1292" dirty="0"/>
              <a:t/>
            </a:r>
            <a:br>
              <a:rPr lang="de-DE" altLang="de-DE" sz="1292" dirty="0"/>
            </a:br>
            <a:r>
              <a:rPr lang="de-DE" altLang="de-DE" sz="1292" b="0" dirty="0"/>
              <a:t>For gentle cleansing of face and body</a:t>
            </a:r>
            <a:br>
              <a:rPr lang="de-DE" altLang="de-DE" sz="1292" b="0" dirty="0"/>
            </a:br>
            <a:r>
              <a:rPr lang="de-DE" altLang="de-DE" sz="1292" b="0" dirty="0"/>
              <a:t/>
            </a:r>
            <a:br>
              <a:rPr lang="de-DE" altLang="de-DE" sz="1292" b="0" dirty="0"/>
            </a:br>
            <a:r>
              <a:rPr lang="de-DE" altLang="de-DE" sz="923" b="0" dirty="0" err="1"/>
              <a:t>Shea butter</a:t>
            </a:r>
            <a:r>
              <a:rPr lang="de-DE" altLang="de-DE" sz="923" b="0" dirty="0"/>
              <a:t>, vegetable glycerine</a:t>
            </a:r>
          </a:p>
          <a:p>
            <a:pPr eaLnBrk="1" hangingPunct="1">
              <a:spcBef>
                <a:spcPts val="923"/>
              </a:spcBef>
              <a:defRPr/>
            </a:pPr>
            <a:endParaRPr lang="de-DE" altLang="de-DE" sz="1292" b="0" dirty="0"/>
          </a:p>
          <a:p>
            <a:pPr eaLnBrk="1" hangingPunct="1">
              <a:spcBef>
                <a:spcPts val="923"/>
              </a:spcBef>
              <a:defRPr/>
            </a:pPr>
            <a:endParaRPr lang="de-DE" altLang="de-DE" sz="1292" dirty="0"/>
          </a:p>
          <a:p>
            <a:pPr eaLnBrk="1" hangingPunct="1">
              <a:spcBef>
                <a:spcPts val="923"/>
              </a:spcBef>
              <a:defRPr/>
            </a:pPr>
            <a:endParaRPr lang="de-DE" altLang="de-DE" sz="1292" dirty="0"/>
          </a:p>
          <a:p>
            <a:pPr eaLnBrk="1" hangingPunct="1">
              <a:spcBef>
                <a:spcPts val="923"/>
              </a:spcBef>
              <a:defRPr/>
            </a:pPr>
            <a:endParaRPr lang="de-DE" altLang="de-DE" sz="1292" dirty="0"/>
          </a:p>
        </p:txBody>
      </p:sp>
      <p:sp>
        <p:nvSpPr>
          <p:cNvPr id="9229" name="Textplatzhalter 29"/>
          <p:cNvSpPr>
            <a:spLocks noGrp="1"/>
          </p:cNvSpPr>
          <p:nvPr>
            <p:ph type="body" sz="quarter" idx="80"/>
          </p:nvPr>
        </p:nvSpPr>
        <p:spPr>
          <a:xfrm>
            <a:off x="447675" y="2949575"/>
            <a:ext cx="1846263" cy="18669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923"/>
              </a:spcBef>
              <a:defRPr/>
            </a:pPr>
            <a:r>
              <a:rPr lang="de-DE" altLang="de-DE" sz="1292" dirty="0"/>
              <a:t>Relaxing Body </a:t>
            </a:r>
            <a:r>
              <a:rPr lang="de-DE" altLang="de-DE" sz="1292" dirty="0" err="1"/>
              <a:t>Wash</a:t>
            </a:r>
            <a:r>
              <a:rPr lang="de-DE" altLang="de-DE" sz="1292" dirty="0"/>
              <a:t/>
            </a:r>
            <a:br>
              <a:rPr lang="de-DE" altLang="de-DE" sz="1292" dirty="0"/>
            </a:br>
            <a:endParaRPr lang="de-DE" altLang="de-DE" sz="1108" dirty="0"/>
          </a:p>
          <a:p>
            <a:pPr eaLnBrk="1" hangingPunct="1">
              <a:spcBef>
                <a:spcPts val="923"/>
              </a:spcBef>
              <a:defRPr/>
            </a:pPr>
            <a:r>
              <a:rPr lang="de-DE" altLang="de-DE" sz="1292" b="0" dirty="0"/>
              <a:t>Keeps body skin healthy, even when showering frequently.</a:t>
            </a:r>
          </a:p>
          <a:p>
            <a:pPr eaLnBrk="1" hangingPunct="1">
              <a:spcBef>
                <a:spcPts val="923"/>
              </a:spcBef>
              <a:defRPr/>
            </a:pPr>
            <a:r>
              <a:rPr lang="de-DE" altLang="de-DE" sz="831" dirty="0" err="1"/>
              <a:t>Prebiotics </a:t>
            </a:r>
            <a:r>
              <a:rPr lang="de-DE" altLang="de-DE" sz="831" dirty="0"/>
              <a:t>and </a:t>
            </a:r>
            <a:br>
              <a:rPr lang="de-DE" altLang="de-DE" sz="831" dirty="0"/>
            </a:br>
            <a:r>
              <a:rPr lang="de-DE" altLang="de-DE" sz="831" dirty="0" err="1"/>
              <a:t>glucan oligosaccharides </a:t>
            </a:r>
            <a:r>
              <a:rPr lang="de-DE" altLang="de-DE" sz="831" dirty="0"/>
              <a:t>keep the </a:t>
            </a:r>
            <a:r>
              <a:rPr lang="de-DE" altLang="de-DE" sz="831" dirty="0" err="1"/>
              <a:t>skin flora </a:t>
            </a:r>
            <a:r>
              <a:rPr lang="de-DE" altLang="de-DE" sz="831" dirty="0"/>
              <a:t>in </a:t>
            </a:r>
            <a:r>
              <a:rPr lang="de-DE" altLang="de-DE" sz="831" dirty="0" err="1"/>
              <a:t>balance.</a:t>
            </a:r>
            <a:endParaRPr lang="de-DE" altLang="de-DE" sz="831" b="0" dirty="0"/>
          </a:p>
          <a:p>
            <a:pPr>
              <a:spcBef>
                <a:spcPts val="923"/>
              </a:spcBef>
              <a:defRPr/>
            </a:pPr>
            <a:endParaRPr lang="de-DE" altLang="de-DE" sz="1292" dirty="0"/>
          </a:p>
        </p:txBody>
      </p:sp>
      <p:sp>
        <p:nvSpPr>
          <p:cNvPr id="9230" name="Textplatzhalter 10265"/>
          <p:cNvSpPr>
            <a:spLocks noGrp="1"/>
          </p:cNvSpPr>
          <p:nvPr>
            <p:ph type="body" sz="quarter" idx="81"/>
          </p:nvPr>
        </p:nvSpPr>
        <p:spPr>
          <a:xfrm>
            <a:off x="2600325" y="2949575"/>
            <a:ext cx="1844675" cy="18669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923"/>
              </a:spcBef>
              <a:defRPr/>
            </a:pPr>
            <a:r>
              <a:rPr lang="de-DE" altLang="de-DE" sz="1292" dirty="0" err="1"/>
              <a:t>Refreshing </a:t>
            </a:r>
            <a:r>
              <a:rPr lang="de-DE" altLang="de-DE" sz="1292" dirty="0"/>
              <a:t>Body Peeling</a:t>
            </a:r>
            <a:br>
              <a:rPr lang="de-DE" altLang="de-DE" sz="1292" dirty="0"/>
            </a:br>
            <a:endParaRPr lang="de-DE" altLang="de-DE" sz="1108" dirty="0"/>
          </a:p>
          <a:p>
            <a:pPr>
              <a:spcBef>
                <a:spcPts val="923"/>
              </a:spcBef>
              <a:defRPr/>
            </a:pPr>
            <a:r>
              <a:rPr lang="de-DE" altLang="de-DE" sz="1292" b="0" dirty="0"/>
              <a:t>Natural bamboo </a:t>
            </a:r>
            <a:r>
              <a:rPr lang="de-DE" altLang="de-DE" sz="1292" b="0" dirty="0" err="1"/>
              <a:t>exfoliating grains</a:t>
            </a:r>
          </a:p>
          <a:p>
            <a:pPr>
              <a:spcBef>
                <a:spcPts val="923"/>
              </a:spcBef>
              <a:defRPr/>
            </a:pPr>
            <a:r>
              <a:rPr lang="de-DE" altLang="de-DE" sz="923" b="0" dirty="0" err="1"/>
              <a:t>Prebiotic </a:t>
            </a:r>
            <a:r>
              <a:rPr lang="de-DE" altLang="de-DE" sz="923" b="0" dirty="0"/>
              <a:t>active ingredient from plant insulin balances the </a:t>
            </a:r>
            <a:r>
              <a:rPr lang="de-DE" altLang="de-DE" sz="923" b="0" dirty="0" err="1"/>
              <a:t>skin flora</a:t>
            </a:r>
            <a:r>
              <a:rPr lang="de-DE" altLang="de-DE" sz="1292" b="0" dirty="0"/>
              <a:t>.</a:t>
            </a:r>
          </a:p>
          <a:p>
            <a:pPr>
              <a:spcBef>
                <a:spcPts val="923"/>
              </a:spcBef>
              <a:defRPr/>
            </a:pPr>
            <a:endParaRPr lang="de-DE" altLang="de-DE" sz="1292" dirty="0"/>
          </a:p>
        </p:txBody>
      </p:sp>
      <p:sp>
        <p:nvSpPr>
          <p:cNvPr id="9231" name="Textplatzhalter 10266"/>
          <p:cNvSpPr>
            <a:spLocks noGrp="1"/>
          </p:cNvSpPr>
          <p:nvPr>
            <p:ph type="body" sz="quarter" idx="82"/>
          </p:nvPr>
        </p:nvSpPr>
        <p:spPr>
          <a:xfrm>
            <a:off x="4573588" y="2951163"/>
            <a:ext cx="1844675" cy="1865312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923"/>
              </a:spcBef>
              <a:defRPr/>
            </a:pPr>
            <a:r>
              <a:rPr lang="de-DE" altLang="de-DE" sz="1292" dirty="0"/>
              <a:t>Relaxing </a:t>
            </a:r>
            <a:r>
              <a:rPr lang="de-DE" altLang="de-DE" sz="1292" dirty="0" err="1"/>
              <a:t>Bath Essence</a:t>
            </a:r>
            <a:endParaRPr lang="de-DE" altLang="de-DE" sz="1292" dirty="0"/>
          </a:p>
          <a:p>
            <a:pPr eaLnBrk="1" hangingPunct="1">
              <a:spcBef>
                <a:spcPts val="923"/>
              </a:spcBef>
              <a:defRPr/>
            </a:pPr>
            <a:r>
              <a:rPr lang="de-DE" altLang="de-DE" sz="1292" dirty="0"/>
              <a:t/>
            </a:r>
            <a:br>
              <a:rPr lang="de-DE" altLang="de-DE" sz="1292" dirty="0"/>
            </a:br>
            <a:r>
              <a:rPr lang="de-DE" altLang="de-DE" sz="1292" b="0" dirty="0"/>
              <a:t>Maltodextrin has a </a:t>
            </a:r>
            <a:r>
              <a:rPr lang="de-DE" altLang="de-DE" sz="1292" b="0" dirty="0" err="1"/>
              <a:t>humectant</a:t>
            </a:r>
            <a:r>
              <a:rPr lang="de-DE" altLang="de-DE" sz="1292" b="0" dirty="0"/>
              <a:t> </a:t>
            </a:r>
            <a:r>
              <a:rPr lang="de-DE" altLang="de-DE" sz="1292" b="0" dirty="0" err="1"/>
              <a:t>effect</a:t>
            </a:r>
            <a:r>
              <a:rPr lang="de-DE" altLang="de-DE" sz="1292" b="0" dirty="0"/>
              <a:t> </a:t>
            </a:r>
            <a:r>
              <a:rPr lang="de-DE" altLang="de-DE" sz="1292" b="0" dirty="0" err="1"/>
              <a:t>to</a:t>
            </a:r>
            <a:r>
              <a:rPr lang="de-DE" altLang="de-DE" sz="1292" b="0" dirty="0"/>
              <a:t> </a:t>
            </a:r>
            <a:r>
              <a:rPr lang="de-DE" altLang="de-DE" sz="1292" b="0" dirty="0" err="1"/>
              <a:t>retain</a:t>
            </a:r>
            <a:r>
              <a:rPr lang="de-DE" altLang="de-DE" sz="1292" b="0" dirty="0"/>
              <a:t> </a:t>
            </a:r>
            <a:r>
              <a:rPr lang="de-DE" altLang="de-DE" sz="1292" b="0" dirty="0" err="1"/>
              <a:t>moisture</a:t>
            </a:r>
            <a:r>
              <a:rPr lang="de-DE" altLang="de-DE" sz="1292" b="0" dirty="0"/>
              <a:t> in </a:t>
            </a:r>
            <a:r>
              <a:rPr lang="de-DE" altLang="de-DE" sz="1292" b="0" dirty="0" err="1"/>
              <a:t>the</a:t>
            </a:r>
            <a:r>
              <a:rPr lang="de-DE" altLang="de-DE" sz="1292" b="0" dirty="0"/>
              <a:t> </a:t>
            </a:r>
            <a:r>
              <a:rPr lang="de-DE" altLang="de-DE" sz="1292" b="0" dirty="0" err="1"/>
              <a:t>skin</a:t>
            </a:r>
            <a:r>
              <a:rPr lang="de-DE" altLang="de-DE" sz="1292" b="0" dirty="0"/>
              <a:t>. Relaxing fragrance essences and </a:t>
            </a:r>
            <a:r>
              <a:rPr lang="de-DE" altLang="de-DE" sz="1292" b="0" dirty="0" err="1"/>
              <a:t>aromas</a:t>
            </a:r>
            <a:r>
              <a:rPr lang="de-DE" altLang="de-DE" sz="831" b="0" dirty="0"/>
              <a:t/>
            </a:r>
            <a:br>
              <a:rPr lang="de-DE" altLang="de-DE" sz="831" b="0" dirty="0"/>
            </a:br>
            <a:r>
              <a:rPr lang="de-DE" altLang="de-DE" sz="831" b="0" dirty="0"/>
              <a:t>Maltodextrin. Mild surfactants</a:t>
            </a:r>
          </a:p>
          <a:p>
            <a:pPr>
              <a:spcBef>
                <a:spcPts val="923"/>
              </a:spcBef>
              <a:defRPr/>
            </a:pPr>
            <a:endParaRPr lang="de-DE" altLang="de-DE" sz="1292" dirty="0"/>
          </a:p>
        </p:txBody>
      </p:sp>
      <p:sp>
        <p:nvSpPr>
          <p:cNvPr id="9232" name="Textplatzhalter 39"/>
          <p:cNvSpPr>
            <a:spLocks noGrp="1"/>
          </p:cNvSpPr>
          <p:nvPr>
            <p:ph type="body" sz="quarter" idx="83"/>
          </p:nvPr>
        </p:nvSpPr>
        <p:spPr>
          <a:xfrm>
            <a:off x="1552575" y="6426200"/>
            <a:ext cx="2135188" cy="2035175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923"/>
              </a:spcBef>
              <a:defRPr/>
            </a:pPr>
            <a:r>
              <a:rPr lang="de-DE" altLang="de-DE" sz="1292" dirty="0"/>
              <a:t>Wellness Hair Shampoo</a:t>
            </a:r>
          </a:p>
          <a:p>
            <a:pPr eaLnBrk="1" hangingPunct="1">
              <a:spcBef>
                <a:spcPts val="923"/>
              </a:spcBef>
              <a:defRPr/>
            </a:pPr>
            <a:r>
              <a:rPr lang="de-DE" altLang="de-DE" sz="1292" dirty="0"/>
              <a:t> </a:t>
            </a:r>
            <a:br>
              <a:rPr lang="de-DE" altLang="de-DE" sz="1292" dirty="0"/>
            </a:br>
            <a:r>
              <a:rPr lang="de-DE" altLang="de-DE" sz="1292" b="0" dirty="0"/>
              <a:t>The unisex fragrance makes shampooing a sensual feel-good experience</a:t>
            </a:r>
          </a:p>
          <a:p>
            <a:pPr>
              <a:spcBef>
                <a:spcPts val="923"/>
              </a:spcBef>
              <a:defRPr/>
            </a:pPr>
            <a:r>
              <a:rPr lang="de-DE" altLang="de-DE" sz="923" b="0" dirty="0"/>
              <a:t>Pure plant-based </a:t>
            </a:r>
            <a:r>
              <a:rPr lang="de-DE" altLang="de-DE" sz="923" b="0" dirty="0" err="1"/>
              <a:t>prebiotics </a:t>
            </a:r>
            <a:r>
              <a:rPr lang="de-DE" altLang="de-DE" sz="923" b="0" dirty="0"/>
              <a:t>such as inulin and </a:t>
            </a:r>
            <a:r>
              <a:rPr lang="de-DE" altLang="de-DE" sz="923" b="0" dirty="0" err="1"/>
              <a:t>glucan oligosaccharides </a:t>
            </a:r>
            <a:r>
              <a:rPr lang="de-DE" altLang="de-DE" sz="923" b="0" dirty="0"/>
              <a:t>keep the </a:t>
            </a:r>
            <a:r>
              <a:rPr lang="de-DE" altLang="de-DE" sz="923" b="0" dirty="0" err="1"/>
              <a:t>scalp flora </a:t>
            </a:r>
            <a:r>
              <a:rPr lang="de-DE" altLang="de-DE" sz="923" b="0" dirty="0"/>
              <a:t>in balance</a:t>
            </a:r>
          </a:p>
        </p:txBody>
      </p:sp>
      <p:sp>
        <p:nvSpPr>
          <p:cNvPr id="9233" name="Textplatzhalter 40"/>
          <p:cNvSpPr>
            <a:spLocks noGrp="1"/>
          </p:cNvSpPr>
          <p:nvPr>
            <p:ph type="body" sz="quarter" idx="84"/>
          </p:nvPr>
        </p:nvSpPr>
        <p:spPr>
          <a:xfrm>
            <a:off x="4573588" y="6570663"/>
            <a:ext cx="1855787" cy="202565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923"/>
              </a:spcBef>
              <a:defRPr/>
            </a:pPr>
            <a:r>
              <a:rPr lang="de-DE" altLang="de-DE" sz="1292" dirty="0"/>
              <a:t>Wellness Hair </a:t>
            </a:r>
            <a:r>
              <a:rPr lang="de-DE" altLang="de-DE" sz="1292" dirty="0" err="1"/>
              <a:t>Conditioner</a:t>
            </a:r>
            <a:endParaRPr lang="de-DE" altLang="de-DE" sz="1292" dirty="0"/>
          </a:p>
          <a:p>
            <a:pPr eaLnBrk="1" hangingPunct="1">
              <a:spcBef>
                <a:spcPts val="923"/>
              </a:spcBef>
              <a:defRPr/>
            </a:pPr>
            <a:r>
              <a:rPr lang="de-DE" altLang="de-DE" sz="1292" dirty="0"/>
              <a:t/>
            </a:r>
            <a:br>
              <a:rPr lang="de-DE" altLang="de-DE" sz="1292" dirty="0"/>
            </a:br>
            <a:r>
              <a:rPr lang="de-DE" altLang="de-DE" sz="1292" b="0" dirty="0"/>
              <a:t>Cationic care substances prevent electrostatic charging and the "flying" of the hair.</a:t>
            </a:r>
          </a:p>
          <a:p>
            <a:pPr>
              <a:spcBef>
                <a:spcPts val="923"/>
              </a:spcBef>
              <a:defRPr/>
            </a:pPr>
            <a:r>
              <a:rPr lang="de-DE" altLang="de-DE" sz="923" b="0" dirty="0"/>
              <a:t>After 2 </a:t>
            </a:r>
            <a:r>
              <a:rPr lang="de-DE" altLang="de-DE" sz="923" b="0" dirty="0" err="1"/>
              <a:t>minutes</a:t>
            </a:r>
            <a:r>
              <a:rPr lang="de-DE" altLang="de-DE" sz="923" b="0" dirty="0"/>
              <a:t> </a:t>
            </a:r>
            <a:r>
              <a:rPr lang="de-DE" altLang="de-DE" sz="923" b="0" dirty="0" err="1"/>
              <a:t>development</a:t>
            </a:r>
            <a:r>
              <a:rPr lang="de-DE" altLang="de-DE" sz="923" b="0" dirty="0"/>
              <a:t> time, rinse with water</a:t>
            </a:r>
          </a:p>
          <a:p>
            <a:pPr>
              <a:spcBef>
                <a:spcPts val="923"/>
              </a:spcBef>
              <a:defRPr/>
            </a:pPr>
            <a:endParaRPr lang="de-DE" altLang="de-DE" sz="1292" b="0" dirty="0"/>
          </a:p>
          <a:p>
            <a:pPr>
              <a:spcBef>
                <a:spcPts val="923"/>
              </a:spcBef>
              <a:defRPr/>
            </a:pPr>
            <a:endParaRPr lang="de-DE" altLang="de-DE" sz="1292" b="0" dirty="0"/>
          </a:p>
          <a:p>
            <a:pPr>
              <a:spcBef>
                <a:spcPts val="923"/>
              </a:spcBef>
              <a:defRPr/>
            </a:pPr>
            <a:endParaRPr lang="de-DE" altLang="de-DE" sz="1292" dirty="0"/>
          </a:p>
        </p:txBody>
      </p:sp>
      <p:sp>
        <p:nvSpPr>
          <p:cNvPr id="2" name="Textplatzhalter 7"/>
          <p:cNvSpPr txBox="1">
            <a:spLocks/>
          </p:cNvSpPr>
          <p:nvPr/>
        </p:nvSpPr>
        <p:spPr bwMode="auto">
          <a:xfrm>
            <a:off x="492125" y="8550275"/>
            <a:ext cx="58610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defRPr sz="1400" b="1">
                <a:solidFill>
                  <a:schemeClr val="tx1"/>
                </a:solidFill>
                <a:latin typeface="Futura Std Medium" panose="020B05020202040203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400">
                <a:solidFill>
                  <a:schemeClr val="tx1"/>
                </a:solidFill>
                <a:latin typeface="Futura Std Medium" panose="020B05020202040203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000">
                <a:solidFill>
                  <a:schemeClr val="tx1"/>
                </a:solidFill>
                <a:latin typeface="Futura Std Medium" panose="020B05020202040203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44083">
              <a:spcBef>
                <a:spcPts val="923"/>
              </a:spcBef>
              <a:defRPr/>
            </a:pPr>
            <a:endParaRPr lang="de-DE" altLang="de-DE" sz="923" b="0" dirty="0"/>
          </a:p>
          <a:p>
            <a:pPr defTabSz="844083">
              <a:spcBef>
                <a:spcPts val="923"/>
              </a:spcBef>
              <a:defRPr/>
            </a:pPr>
            <a:r>
              <a:rPr lang="de-DE" altLang="de-DE" sz="923" b="0"/>
              <a:t>Learning poster SPA 06.2023</a:t>
            </a:r>
          </a:p>
        </p:txBody>
      </p:sp>
      <p:sp>
        <p:nvSpPr>
          <p:cNvPr id="19" name="Textplatzhalter 29"/>
          <p:cNvSpPr txBox="1">
            <a:spLocks/>
          </p:cNvSpPr>
          <p:nvPr/>
        </p:nvSpPr>
        <p:spPr bwMode="auto">
          <a:xfrm>
            <a:off x="447675" y="4972050"/>
            <a:ext cx="3756025" cy="1330325"/>
          </a:xfrm>
          <a:prstGeom prst="rect">
            <a:avLst/>
          </a:prstGeom>
          <a:noFill/>
          <a:ln>
            <a:solidFill>
              <a:srgbClr val="B6A2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4083" eaLnBrk="1" hangingPunct="1">
              <a:spcBef>
                <a:spcPts val="923"/>
              </a:spcBef>
              <a:defRPr/>
            </a:pPr>
            <a:r>
              <a:rPr lang="de-DE" altLang="de-DE" sz="1292" dirty="0"/>
              <a:t>Relaxing Body Lotion</a:t>
            </a:r>
          </a:p>
          <a:p>
            <a:pPr defTabSz="844083" eaLnBrk="1" hangingPunct="1">
              <a:spcBef>
                <a:spcPts val="923"/>
              </a:spcBef>
              <a:defRPr/>
            </a:pPr>
            <a:r>
              <a:rPr lang="de-DE" altLang="de-DE" sz="1292" dirty="0"/>
              <a:t/>
            </a:r>
            <a:br>
              <a:rPr lang="de-DE" altLang="de-DE" sz="1292" dirty="0"/>
            </a:br>
            <a:r>
              <a:rPr lang="de-DE" sz="1292" b="0" dirty="0"/>
              <a:t>Components of the skin's own NMF moisturise the skin.</a:t>
            </a:r>
          </a:p>
          <a:p>
            <a:pPr defTabSz="844083" eaLnBrk="1" hangingPunct="1">
              <a:spcBef>
                <a:spcPts val="923"/>
              </a:spcBef>
              <a:defRPr/>
            </a:pPr>
            <a:r>
              <a:rPr lang="de-DE" altLang="de-DE" sz="831" dirty="0" err="1"/>
              <a:t>Prebiotics </a:t>
            </a:r>
            <a:r>
              <a:rPr lang="de-DE" altLang="de-DE" sz="831" dirty="0"/>
              <a:t>and </a:t>
            </a:r>
            <a:br>
              <a:rPr lang="de-DE" altLang="de-DE" sz="831" dirty="0"/>
            </a:br>
            <a:r>
              <a:rPr lang="de-DE" altLang="de-DE" sz="831" dirty="0" err="1"/>
              <a:t>glucan oligosaccharides </a:t>
            </a:r>
            <a:r>
              <a:rPr lang="de-DE" altLang="de-DE" sz="831" dirty="0"/>
              <a:t>keep the </a:t>
            </a:r>
            <a:r>
              <a:rPr lang="de-DE" altLang="de-DE" sz="831" dirty="0" err="1"/>
              <a:t>skin flora </a:t>
            </a:r>
            <a:r>
              <a:rPr lang="de-DE" altLang="de-DE" sz="831" dirty="0"/>
              <a:t>in balance</a:t>
            </a:r>
            <a:endParaRPr lang="de-DE" altLang="de-DE" sz="831" b="0" dirty="0"/>
          </a:p>
          <a:p>
            <a:pPr defTabSz="844083">
              <a:spcBef>
                <a:spcPts val="923"/>
              </a:spcBef>
              <a:defRPr/>
            </a:pPr>
            <a:endParaRPr lang="de-DE" altLang="de-DE" sz="1292" dirty="0"/>
          </a:p>
        </p:txBody>
      </p:sp>
      <p:pic>
        <p:nvPicPr>
          <p:cNvPr id="38929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6" t="5531" r="31866" b="-2"/>
          <a:stretch>
            <a:fillRect/>
          </a:stretch>
        </p:blipFill>
        <p:spPr bwMode="auto">
          <a:xfrm>
            <a:off x="4038600" y="4613866"/>
            <a:ext cx="608012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0" name="Bildplatzhalter 4"/>
          <p:cNvPicPr>
            <a:picLocks noGrp="1" noChangeAspect="1"/>
          </p:cNvPicPr>
          <p:nvPr>
            <p:ph type="pic" sz="quarter" idx="7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1" r="902" b="43"/>
          <a:stretch>
            <a:fillRect/>
          </a:stretch>
        </p:blipFill>
        <p:spPr>
          <a:xfrm>
            <a:off x="4945062" y="4705351"/>
            <a:ext cx="1857375" cy="1512887"/>
          </a:xfrm>
        </p:spPr>
      </p:pic>
      <p:pic>
        <p:nvPicPr>
          <p:cNvPr id="38931" name="Bildplatzhalter 2"/>
          <p:cNvPicPr>
            <a:picLocks noGrp="1" noChangeAspect="1"/>
          </p:cNvPicPr>
          <p:nvPr>
            <p:ph type="pic" sz="quarter" idx="2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r="3204"/>
          <a:stretch>
            <a:fillRect/>
          </a:stretch>
        </p:blipFill>
        <p:spPr>
          <a:xfrm>
            <a:off x="2443163" y="1296988"/>
            <a:ext cx="1220787" cy="15700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Bildplatzhalter 2"/>
          <p:cNvPicPr>
            <a:picLocks noGrp="1" noChangeAspect="1"/>
          </p:cNvPicPr>
          <p:nvPr>
            <p:ph type="pic" sz="quarter" idx="6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665"/>
          <a:stretch>
            <a:fillRect/>
          </a:stretch>
        </p:blipFill>
        <p:spPr>
          <a:xfrm>
            <a:off x="2298700" y="4006850"/>
            <a:ext cx="1636713" cy="1989138"/>
          </a:xfrm>
        </p:spPr>
      </p:pic>
      <p:pic>
        <p:nvPicPr>
          <p:cNvPr id="39939" name="Bildplatzhalter 3"/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r="3194"/>
          <a:stretch>
            <a:fillRect/>
          </a:stretch>
        </p:blipFill>
        <p:spPr>
          <a:xfrm>
            <a:off x="2354263" y="1617663"/>
            <a:ext cx="1489075" cy="1914525"/>
          </a:xfrm>
        </p:spPr>
      </p:pic>
      <p:pic>
        <p:nvPicPr>
          <p:cNvPr id="39940" name="Bildplatzhalter 5"/>
          <p:cNvPicPr>
            <a:picLocks noGrp="1" noChangeAspect="1"/>
          </p:cNvPicPr>
          <p:nvPr>
            <p:ph type="pic" sz="quarter" idx="6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5" r="14645"/>
          <a:stretch>
            <a:fillRect/>
          </a:stretch>
        </p:blipFill>
        <p:spPr>
          <a:xfrm>
            <a:off x="5554663" y="1617663"/>
            <a:ext cx="1287462" cy="1946275"/>
          </a:xfrm>
        </p:spPr>
      </p:pic>
      <p:pic>
        <p:nvPicPr>
          <p:cNvPr id="39941" name="Bildplatzhalter 11"/>
          <p:cNvPicPr>
            <a:picLocks noGrp="1" noChangeAspect="1"/>
          </p:cNvPicPr>
          <p:nvPr>
            <p:ph type="pic" sz="quarter" idx="7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4240" b="4240"/>
          <a:stretch>
            <a:fillRect/>
          </a:stretch>
        </p:blipFill>
        <p:spPr>
          <a:xfrm>
            <a:off x="2897188" y="6632575"/>
            <a:ext cx="779462" cy="1817688"/>
          </a:xfrm>
        </p:spPr>
      </p:pic>
      <p:pic>
        <p:nvPicPr>
          <p:cNvPr id="39942" name="Bildplatzhalter 12"/>
          <p:cNvPicPr>
            <a:picLocks noGrp="1" noChangeAspect="1"/>
          </p:cNvPicPr>
          <p:nvPr>
            <p:ph type="pic" sz="quarter" idx="7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" r="4913"/>
          <a:stretch>
            <a:fillRect/>
          </a:stretch>
        </p:blipFill>
        <p:spPr>
          <a:xfrm>
            <a:off x="5224463" y="6632575"/>
            <a:ext cx="1309687" cy="1879600"/>
          </a:xfrm>
        </p:spPr>
      </p:pic>
      <p:sp>
        <p:nvSpPr>
          <p:cNvPr id="10248" name="Textplatzhalter 5"/>
          <p:cNvSpPr>
            <a:spLocks noGrp="1"/>
          </p:cNvSpPr>
          <p:nvPr>
            <p:ph type="body" sz="quarter" idx="24"/>
          </p:nvPr>
        </p:nvSpPr>
        <p:spPr>
          <a:xfrm>
            <a:off x="404813" y="180975"/>
            <a:ext cx="5948362" cy="546100"/>
          </a:xfrm>
        </p:spPr>
        <p:txBody>
          <a:bodyPr/>
          <a:lstStyle/>
          <a:p>
            <a:pPr eaLnBrk="1" hangingPunct="1">
              <a:spcBef>
                <a:spcPts val="923"/>
              </a:spcBef>
              <a:defRPr/>
            </a:pPr>
            <a:r>
              <a:rPr lang="de-DE" altLang="de-DE"/>
              <a:t>Spa body care - wellness and health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2"/>
          </p:nvPr>
        </p:nvSpPr>
        <p:spPr>
          <a:xfrm>
            <a:off x="425450" y="644525"/>
            <a:ext cx="5949950" cy="593725"/>
          </a:xfrm>
        </p:spPr>
        <p:txBody>
          <a:bodyPr rtlCol="0">
            <a:normAutofit lnSpcReduction="10000"/>
          </a:bodyPr>
          <a:lstStyle/>
          <a:p>
            <a:pPr marL="263776" indent="-263776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rgbClr val="000000"/>
                </a:solidFill>
                <a:cs typeface="Arial" charset="0"/>
              </a:rPr>
              <a:t>The skin relaxes noticeably and improves from the very first</a:t>
            </a:r>
          </a:p>
          <a:p>
            <a:pPr marL="263776" indent="-263776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rgbClr val="000000"/>
                </a:solidFill>
                <a:cs typeface="Arial" charset="0"/>
              </a:rPr>
              <a:t>Applications. </a:t>
            </a:r>
            <a:br>
              <a:rPr lang="de-DE" dirty="0">
                <a:solidFill>
                  <a:srgbClr val="000000"/>
                </a:solidFill>
                <a:cs typeface="Arial" charset="0"/>
              </a:rPr>
            </a:br>
            <a:r>
              <a:rPr lang="de-DE" dirty="0">
                <a:solidFill>
                  <a:srgbClr val="000000"/>
                </a:solidFill>
                <a:cs typeface="Arial" charset="0"/>
              </a:rPr>
              <a:t>Coordinated active principle with wellness fragrance. </a:t>
            </a:r>
          </a:p>
          <a:p>
            <a:pPr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0250" name="Textplatzhalter 62"/>
          <p:cNvSpPr>
            <a:spLocks noGrp="1"/>
          </p:cNvSpPr>
          <p:nvPr>
            <p:ph type="body" sz="quarter" idx="76"/>
          </p:nvPr>
        </p:nvSpPr>
        <p:spPr>
          <a:xfrm>
            <a:off x="425450" y="1285875"/>
            <a:ext cx="1873250" cy="230505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923"/>
              </a:spcBef>
              <a:defRPr/>
            </a:pPr>
            <a:r>
              <a:rPr lang="de-DE" altLang="de-DE" sz="1292" dirty="0"/>
              <a:t>Intensive Hand Care</a:t>
            </a:r>
            <a:br>
              <a:rPr lang="de-DE" altLang="de-DE" sz="1292" dirty="0"/>
            </a:br>
            <a:r>
              <a:rPr lang="de-DE" altLang="de-DE" sz="1292" b="0" dirty="0"/>
              <a:t>Cares for rough and irritated skin</a:t>
            </a:r>
          </a:p>
          <a:p>
            <a:pPr>
              <a:spcBef>
                <a:spcPts val="923"/>
              </a:spcBef>
              <a:defRPr/>
            </a:pPr>
            <a:r>
              <a:rPr lang="de-DE" altLang="de-DE" sz="1292" b="0" dirty="0"/>
              <a:t>Suitable for hand and arm massage</a:t>
            </a:r>
          </a:p>
          <a:p>
            <a:pPr eaLnBrk="1" hangingPunct="1">
              <a:spcBef>
                <a:spcPts val="923"/>
              </a:spcBef>
              <a:defRPr/>
            </a:pPr>
            <a:r>
              <a:rPr lang="de-DE" altLang="de-DE" sz="738" b="0" dirty="0"/>
              <a:t>Plant-based </a:t>
            </a:r>
            <a:r>
              <a:rPr lang="de-DE" altLang="de-DE" sz="738" b="0" dirty="0" err="1"/>
              <a:t>prebiotics </a:t>
            </a:r>
            <a:r>
              <a:rPr lang="de-DE" altLang="de-DE" sz="738" b="0" dirty="0"/>
              <a:t>such as inulin, </a:t>
            </a:r>
            <a:r>
              <a:rPr lang="de-DE" altLang="de-DE" sz="738" b="0" dirty="0" err="1"/>
              <a:t>phytosterols </a:t>
            </a:r>
            <a:r>
              <a:rPr lang="de-DE" altLang="de-DE" sz="738" b="0" dirty="0"/>
              <a:t>from balloon vine, </a:t>
            </a:r>
            <a:r>
              <a:rPr lang="de-DE" altLang="de-DE" sz="738" b="0" dirty="0" err="1"/>
              <a:t>echium </a:t>
            </a:r>
            <a:r>
              <a:rPr lang="de-DE" altLang="de-DE" sz="738" b="0" dirty="0"/>
              <a:t>and sunflower oil, </a:t>
            </a:r>
            <a:r>
              <a:rPr lang="de-DE" altLang="de-DE" sz="738" b="0" dirty="0" err="1"/>
              <a:t>panthenol</a:t>
            </a:r>
            <a:r>
              <a:rPr lang="de-DE" altLang="de-DE" sz="738" b="0" dirty="0"/>
              <a:t>, allantoin</a:t>
            </a:r>
          </a:p>
        </p:txBody>
      </p:sp>
      <p:sp>
        <p:nvSpPr>
          <p:cNvPr id="10251" name="Textplatzhalter 63"/>
          <p:cNvSpPr>
            <a:spLocks noGrp="1"/>
          </p:cNvSpPr>
          <p:nvPr>
            <p:ph type="body" sz="quarter" idx="77"/>
          </p:nvPr>
        </p:nvSpPr>
        <p:spPr>
          <a:xfrm>
            <a:off x="3708400" y="1290638"/>
            <a:ext cx="2032000" cy="2306637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923"/>
              </a:spcBef>
              <a:defRPr/>
            </a:pPr>
            <a:r>
              <a:rPr lang="de-DE" altLang="de-DE" sz="1292" dirty="0"/>
              <a:t>Nourishing </a:t>
            </a:r>
            <a:br>
              <a:rPr lang="de-DE" altLang="de-DE" sz="1292" dirty="0"/>
            </a:br>
            <a:r>
              <a:rPr lang="de-DE" altLang="de-DE" sz="1292" dirty="0"/>
              <a:t>Foot Cream</a:t>
            </a:r>
            <a:br>
              <a:rPr lang="de-DE" altLang="de-DE" sz="1292" dirty="0"/>
            </a:br>
            <a:r>
              <a:rPr lang="de-DE" altLang="de-DE" sz="1292" b="0" dirty="0"/>
              <a:t>Rich nourishing cream with 10 % urea for dry feet</a:t>
            </a:r>
          </a:p>
          <a:p>
            <a:pPr>
              <a:spcBef>
                <a:spcPts val="923"/>
              </a:spcBef>
              <a:defRPr/>
            </a:pPr>
            <a:r>
              <a:rPr lang="de-DE" altLang="de-DE" sz="1292" b="0" dirty="0"/>
              <a:t>Apply to the feet at least once a day</a:t>
            </a:r>
          </a:p>
          <a:p>
            <a:pPr eaLnBrk="1" hangingPunct="1">
              <a:spcBef>
                <a:spcPts val="923"/>
              </a:spcBef>
              <a:defRPr/>
            </a:pPr>
            <a:r>
              <a:rPr lang="de-DE" altLang="de-DE" sz="738" b="0" dirty="0"/>
              <a:t>Concentrated urea, lactic acid, </a:t>
            </a:r>
            <a:r>
              <a:rPr lang="de-DE" altLang="de-DE" sz="738" b="0" dirty="0" err="1"/>
              <a:t>shea butter</a:t>
            </a:r>
            <a:r>
              <a:rPr lang="de-DE" altLang="de-DE" sz="738" b="0" dirty="0"/>
              <a:t>, essential fatty acid, allantoin</a:t>
            </a:r>
          </a:p>
        </p:txBody>
      </p:sp>
      <p:sp>
        <p:nvSpPr>
          <p:cNvPr id="10252" name="Textplatzhalter 64"/>
          <p:cNvSpPr>
            <a:spLocks noGrp="1"/>
          </p:cNvSpPr>
          <p:nvPr>
            <p:ph type="body" sz="quarter" idx="78"/>
          </p:nvPr>
        </p:nvSpPr>
        <p:spPr>
          <a:xfrm>
            <a:off x="434975" y="3711575"/>
            <a:ext cx="2262188" cy="2306638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923"/>
              </a:spcBef>
              <a:defRPr/>
            </a:pPr>
            <a:r>
              <a:rPr lang="de-DE" altLang="de-DE" sz="1292" dirty="0"/>
              <a:t>Skin </a:t>
            </a:r>
            <a:r>
              <a:rPr lang="de-DE" altLang="de-DE" sz="1292" dirty="0" err="1"/>
              <a:t>Perfecting </a:t>
            </a:r>
            <a:r>
              <a:rPr lang="de-DE" altLang="de-DE" sz="1292" dirty="0"/>
              <a:t>Lifting Cream</a:t>
            </a:r>
            <a:br>
              <a:rPr lang="de-DE" altLang="de-DE" sz="1292" dirty="0"/>
            </a:br>
            <a:endParaRPr lang="de-DE" altLang="de-DE" sz="1108" dirty="0"/>
          </a:p>
          <a:p>
            <a:pPr>
              <a:spcBef>
                <a:spcPts val="923"/>
              </a:spcBef>
              <a:defRPr/>
            </a:pPr>
            <a:r>
              <a:rPr lang="de-DE" altLang="de-DE" sz="1292" b="0" dirty="0"/>
              <a:t>Apply daily to the neck and décolleté and massage in</a:t>
            </a:r>
          </a:p>
          <a:p>
            <a:pPr>
              <a:spcBef>
                <a:spcPts val="923"/>
              </a:spcBef>
              <a:defRPr/>
            </a:pPr>
            <a:r>
              <a:rPr lang="de-DE" altLang="de-DE" sz="1292" b="0" dirty="0"/>
              <a:t>Also works as a restorative hand cream and to strengthen fingernails</a:t>
            </a:r>
          </a:p>
          <a:p>
            <a:pPr eaLnBrk="1" hangingPunct="1">
              <a:spcBef>
                <a:spcPts val="923"/>
              </a:spcBef>
              <a:defRPr/>
            </a:pPr>
            <a:r>
              <a:rPr lang="de-DE" altLang="de-DE" sz="738" b="0" dirty="0"/>
              <a:t>Complex of millet, tannins from gall apples, micro red algae and polysaccharides, </a:t>
            </a:r>
            <a:r>
              <a:rPr lang="de-DE" altLang="de-DE" sz="738" b="0" dirty="0" err="1"/>
              <a:t>shea butter</a:t>
            </a:r>
            <a:r>
              <a:rPr lang="de-DE" altLang="de-DE" sz="1292" b="0" dirty="0"/>
              <a:t/>
            </a:r>
            <a:br>
              <a:rPr lang="de-DE" altLang="de-DE" sz="1292" b="0" dirty="0"/>
            </a:br>
            <a:endParaRPr lang="de-DE" altLang="de-DE" sz="1292" dirty="0"/>
          </a:p>
        </p:txBody>
      </p:sp>
      <p:sp>
        <p:nvSpPr>
          <p:cNvPr id="10253" name="Textplatzhalter 65"/>
          <p:cNvSpPr>
            <a:spLocks noGrp="1"/>
          </p:cNvSpPr>
          <p:nvPr>
            <p:ph type="body" sz="quarter" idx="79"/>
          </p:nvPr>
        </p:nvSpPr>
        <p:spPr>
          <a:xfrm>
            <a:off x="3708400" y="3709988"/>
            <a:ext cx="2246313" cy="1747837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923"/>
              </a:spcBef>
              <a:defRPr/>
            </a:pPr>
            <a:r>
              <a:rPr lang="de-DE" altLang="de-DE" sz="1292" dirty="0"/>
              <a:t>Rich </a:t>
            </a:r>
            <a:r>
              <a:rPr lang="de-DE" altLang="de-DE" sz="1292" dirty="0" err="1"/>
              <a:t>Firming </a:t>
            </a:r>
            <a:r>
              <a:rPr lang="de-DE" altLang="de-DE" sz="1292" dirty="0"/>
              <a:t>Body Butter</a:t>
            </a:r>
            <a:br>
              <a:rPr lang="de-DE" altLang="de-DE" sz="1292" dirty="0"/>
            </a:br>
            <a:endParaRPr lang="de-DE" altLang="de-DE" sz="1108" dirty="0"/>
          </a:p>
          <a:p>
            <a:pPr>
              <a:spcBef>
                <a:spcPts val="923"/>
              </a:spcBef>
              <a:defRPr/>
            </a:pPr>
            <a:r>
              <a:rPr lang="de-DE" altLang="de-DE" sz="1292" b="0" dirty="0"/>
              <a:t>For the prevention of cellulite</a:t>
            </a:r>
          </a:p>
          <a:p>
            <a:pPr>
              <a:spcBef>
                <a:spcPts val="923"/>
              </a:spcBef>
              <a:defRPr/>
            </a:pPr>
            <a:r>
              <a:rPr lang="de-DE" altLang="de-DE" sz="1292" b="0" dirty="0"/>
              <a:t>Recommended as full-body care for dry body skin</a:t>
            </a:r>
          </a:p>
          <a:p>
            <a:pPr eaLnBrk="1" hangingPunct="1">
              <a:spcBef>
                <a:spcPts val="923"/>
              </a:spcBef>
              <a:defRPr/>
            </a:pPr>
            <a:r>
              <a:rPr lang="de-DE" altLang="de-DE" sz="738" b="0" dirty="0"/>
              <a:t>Active ingredient complex of caffeine, </a:t>
            </a:r>
            <a:br>
              <a:rPr lang="de-DE" altLang="de-DE" sz="738" b="0" dirty="0"/>
            </a:br>
            <a:r>
              <a:rPr lang="de-DE" altLang="de-DE" sz="738" b="0" dirty="0"/>
              <a:t>artichoke, sugar cane, microalgae, </a:t>
            </a:r>
            <a:br>
              <a:rPr lang="de-DE" altLang="de-DE" sz="738" b="0" dirty="0"/>
            </a:br>
            <a:r>
              <a:rPr lang="de-DE" altLang="de-DE" sz="738" b="0" dirty="0" err="1"/>
              <a:t>shea butter</a:t>
            </a:r>
            <a:endParaRPr lang="de-DE" altLang="de-DE" sz="738" b="0" dirty="0"/>
          </a:p>
        </p:txBody>
      </p:sp>
      <p:sp>
        <p:nvSpPr>
          <p:cNvPr id="10254" name="Textplatzhalter 9"/>
          <p:cNvSpPr>
            <a:spLocks noGrp="1"/>
          </p:cNvSpPr>
          <p:nvPr>
            <p:ph type="body" sz="quarter" idx="80"/>
          </p:nvPr>
        </p:nvSpPr>
        <p:spPr>
          <a:xfrm>
            <a:off x="434975" y="6176963"/>
            <a:ext cx="2295525" cy="2306637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923"/>
              </a:spcBef>
              <a:defRPr/>
            </a:pPr>
            <a:r>
              <a:rPr lang="de-DE" altLang="de-DE" sz="1292" dirty="0" err="1"/>
              <a:t>Longlasting anti-perspirant</a:t>
            </a:r>
            <a:r>
              <a:rPr lang="de-DE" altLang="de-DE" sz="1292" dirty="0"/>
              <a:t/>
            </a:r>
            <a:br>
              <a:rPr lang="de-DE" altLang="de-DE" sz="1292" dirty="0"/>
            </a:br>
            <a:endParaRPr lang="de-DE" altLang="de-DE" sz="1108" dirty="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>
              <a:spcBef>
                <a:spcPts val="923"/>
              </a:spcBef>
              <a:defRPr/>
            </a:pPr>
            <a:r>
              <a:rPr lang="de-DE" altLang="de-DE" sz="1292" b="0" dirty="0"/>
              <a:t>Keeps even extreme perspiration under control and ensures a dry feeling under the armpits</a:t>
            </a:r>
          </a:p>
          <a:p>
            <a:pPr eaLnBrk="1" hangingPunct="1">
              <a:spcBef>
                <a:spcPts val="923"/>
              </a:spcBef>
              <a:defRPr/>
            </a:pPr>
            <a:r>
              <a:rPr lang="de-DE" altLang="de-DE" sz="1292" b="0" dirty="0"/>
              <a:t>Do not use immediately after shaving</a:t>
            </a:r>
          </a:p>
          <a:p>
            <a:pPr eaLnBrk="1" hangingPunct="1">
              <a:spcBef>
                <a:spcPts val="923"/>
              </a:spcBef>
              <a:defRPr/>
            </a:pPr>
            <a:r>
              <a:rPr lang="de-DE" altLang="de-DE" sz="831" b="0" dirty="0"/>
              <a:t>Aluminium salt, kaolin absorbs moisture</a:t>
            </a:r>
          </a:p>
        </p:txBody>
      </p:sp>
      <p:sp>
        <p:nvSpPr>
          <p:cNvPr id="10255" name="Textplatzhalter 10"/>
          <p:cNvSpPr>
            <a:spLocks noGrp="1"/>
          </p:cNvSpPr>
          <p:nvPr>
            <p:ph type="body" sz="quarter" idx="81"/>
          </p:nvPr>
        </p:nvSpPr>
        <p:spPr>
          <a:xfrm>
            <a:off x="3708400" y="6143625"/>
            <a:ext cx="1846263" cy="2306638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923"/>
              </a:spcBef>
              <a:defRPr/>
            </a:pPr>
            <a:r>
              <a:rPr lang="de-DE" altLang="de-DE" sz="1292" dirty="0"/>
              <a:t>Aluminium Free Deodorant</a:t>
            </a:r>
            <a:br>
              <a:rPr lang="de-DE" altLang="de-DE" sz="1292" dirty="0"/>
            </a:br>
            <a:endParaRPr lang="de-DE" altLang="de-DE" sz="1108" dirty="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>
              <a:spcBef>
                <a:spcPts val="923"/>
              </a:spcBef>
              <a:defRPr/>
            </a:pPr>
            <a:r>
              <a:rPr lang="de-DE" altLang="de-DE" sz="1292" b="0" dirty="0" err="1"/>
              <a:t>Deodorant </a:t>
            </a:r>
            <a:r>
              <a:rPr lang="de-DE" altLang="de-DE" sz="1292" b="0" dirty="0"/>
              <a:t>based on lactic acid, without suppressing natural perspiration.</a:t>
            </a:r>
          </a:p>
          <a:p>
            <a:pPr eaLnBrk="1" hangingPunct="1">
              <a:spcBef>
                <a:spcPts val="923"/>
              </a:spcBef>
              <a:defRPr/>
            </a:pPr>
            <a:r>
              <a:rPr lang="de-DE" altLang="de-DE" sz="1292" b="0" dirty="0"/>
              <a:t>Do not use immediately after shaving</a:t>
            </a:r>
          </a:p>
          <a:p>
            <a:pPr eaLnBrk="1" hangingPunct="1">
              <a:spcBef>
                <a:spcPts val="923"/>
              </a:spcBef>
              <a:defRPr/>
            </a:pPr>
            <a:r>
              <a:rPr lang="de-DE" altLang="de-DE" sz="831" b="0" dirty="0"/>
              <a:t>Lactic acid, alcohol</a:t>
            </a:r>
          </a:p>
          <a:p>
            <a:pPr>
              <a:spcBef>
                <a:spcPts val="923"/>
              </a:spcBef>
              <a:defRPr/>
            </a:pPr>
            <a:endParaRPr lang="de-DE" altLang="de-DE" sz="1292" dirty="0"/>
          </a:p>
        </p:txBody>
      </p:sp>
      <p:sp>
        <p:nvSpPr>
          <p:cNvPr id="10256" name="Textplatzhalter 7"/>
          <p:cNvSpPr txBox="1">
            <a:spLocks/>
          </p:cNvSpPr>
          <p:nvPr/>
        </p:nvSpPr>
        <p:spPr bwMode="auto">
          <a:xfrm>
            <a:off x="492125" y="8550275"/>
            <a:ext cx="58610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defRPr sz="1400" b="1">
                <a:solidFill>
                  <a:schemeClr val="tx1"/>
                </a:solidFill>
                <a:latin typeface="Futura Std Medium" panose="020B05020202040203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400">
                <a:solidFill>
                  <a:schemeClr val="tx1"/>
                </a:solidFill>
                <a:latin typeface="Futura Std Medium" panose="020B05020202040203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000">
                <a:solidFill>
                  <a:schemeClr val="tx1"/>
                </a:solidFill>
                <a:latin typeface="Futura Std Medium" panose="020B05020202040203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44083">
              <a:spcBef>
                <a:spcPts val="923"/>
              </a:spcBef>
              <a:defRPr/>
            </a:pPr>
            <a:endParaRPr lang="de-DE" altLang="de-DE" sz="923" b="0" dirty="0">
              <a:solidFill>
                <a:prstClr val="black"/>
              </a:solidFill>
            </a:endParaRPr>
          </a:p>
          <a:p>
            <a:pPr defTabSz="844083">
              <a:spcBef>
                <a:spcPts val="923"/>
              </a:spcBef>
              <a:defRPr/>
            </a:pPr>
            <a:r>
              <a:rPr lang="de-DE" altLang="de-DE" sz="923" b="0" dirty="0">
                <a:solidFill>
                  <a:prstClr val="black"/>
                </a:solidFill>
              </a:rPr>
              <a:t>Learning poster SPA 06.2023</a:t>
            </a:r>
          </a:p>
        </p:txBody>
      </p:sp>
      <p:pic>
        <p:nvPicPr>
          <p:cNvPr id="39952" name="Bildplatzhalter 80"/>
          <p:cNvPicPr>
            <a:picLocks noGrp="1" noChangeAspect="1"/>
          </p:cNvPicPr>
          <p:nvPr>
            <p:ph type="pic" sz="quarter" idx="69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" t="37177" r="5299"/>
          <a:stretch>
            <a:fillRect/>
          </a:stretch>
        </p:blipFill>
        <p:spPr>
          <a:xfrm>
            <a:off x="5373688" y="4884738"/>
            <a:ext cx="1316037" cy="122396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platzhalter 5"/>
          <p:cNvSpPr>
            <a:spLocks noGrp="1"/>
          </p:cNvSpPr>
          <p:nvPr>
            <p:ph type="body" sz="quarter" idx="24"/>
          </p:nvPr>
        </p:nvSpPr>
        <p:spPr>
          <a:xfrm>
            <a:off x="404813" y="180975"/>
            <a:ext cx="5948362" cy="546100"/>
          </a:xfrm>
        </p:spPr>
        <p:txBody>
          <a:bodyPr/>
          <a:lstStyle/>
          <a:p>
            <a:pPr>
              <a:spcBef>
                <a:spcPts val="923"/>
              </a:spcBef>
              <a:defRPr/>
            </a:pPr>
            <a:r>
              <a:rPr lang="de-DE" altLang="de-DE"/>
              <a:t>Spa body care - wellness and health</a:t>
            </a:r>
          </a:p>
        </p:txBody>
      </p:sp>
      <p:sp>
        <p:nvSpPr>
          <p:cNvPr id="11268" name="Textplatzhalter 12312"/>
          <p:cNvSpPr>
            <a:spLocks noGrp="1"/>
          </p:cNvSpPr>
          <p:nvPr>
            <p:ph type="body" sz="quarter" idx="25"/>
          </p:nvPr>
        </p:nvSpPr>
        <p:spPr>
          <a:xfrm>
            <a:off x="425450" y="1238250"/>
            <a:ext cx="4651375" cy="15843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923"/>
              </a:spcBef>
              <a:defRPr/>
            </a:pPr>
            <a:r>
              <a:rPr lang="de-DE" altLang="de-DE" dirty="0" err="1"/>
              <a:t>Softening</a:t>
            </a:r>
            <a:r>
              <a:rPr lang="de-DE" altLang="de-DE" dirty="0"/>
              <a:t> </a:t>
            </a:r>
            <a:r>
              <a:rPr lang="de-DE" altLang="de-DE" dirty="0" err="1"/>
              <a:t>Sea</a:t>
            </a:r>
            <a:r>
              <a:rPr lang="de-DE" altLang="de-DE" dirty="0"/>
              <a:t> Salt Scrub</a:t>
            </a:r>
            <a:br>
              <a:rPr lang="de-DE" altLang="de-DE" dirty="0"/>
            </a:br>
            <a:r>
              <a:rPr lang="de-DE" altLang="de-DE" sz="1108" dirty="0"/>
              <a:t>Professional </a:t>
            </a:r>
            <a:r>
              <a:rPr lang="de-DE" altLang="de-DE" sz="1108" dirty="0" err="1"/>
              <a:t>use</a:t>
            </a:r>
            <a:r>
              <a:rPr lang="de-DE" altLang="de-DE" sz="1108" dirty="0"/>
              <a:t> </a:t>
            </a:r>
            <a:r>
              <a:rPr lang="de-DE" altLang="de-DE" sz="1108" dirty="0" err="1"/>
              <a:t>only</a:t>
            </a:r>
            <a:endParaRPr lang="de-DE" altLang="de-DE" sz="1108" dirty="0"/>
          </a:p>
          <a:p>
            <a:pPr>
              <a:spcBef>
                <a:spcPts val="923"/>
              </a:spcBef>
              <a:defRPr/>
            </a:pPr>
            <a:r>
              <a:rPr lang="de-DE" altLang="de-DE" b="0" dirty="0"/>
              <a:t>Sea salt as </a:t>
            </a:r>
            <a:r>
              <a:rPr lang="de-DE" altLang="de-DE" b="0" dirty="0" err="1"/>
              <a:t>exfoliating grains</a:t>
            </a:r>
            <a:r>
              <a:rPr lang="de-DE" altLang="de-DE" b="0" dirty="0"/>
              <a:t>. </a:t>
            </a:r>
            <a:r>
              <a:rPr lang="de-DE" altLang="de-DE" b="0" dirty="0" err="1"/>
              <a:t>Lipogel </a:t>
            </a:r>
            <a:r>
              <a:rPr lang="de-DE" altLang="de-DE" b="0" dirty="0"/>
              <a:t>with vegetable glycerine and oil components. Vitalising fragrance essences.</a:t>
            </a:r>
          </a:p>
          <a:p>
            <a:pPr>
              <a:spcBef>
                <a:spcPts val="923"/>
              </a:spcBef>
              <a:defRPr/>
            </a:pPr>
            <a:r>
              <a:rPr lang="de-DE" altLang="de-DE" b="0" dirty="0"/>
              <a:t>For hand, foot, back or full body peeling</a:t>
            </a:r>
          </a:p>
        </p:txBody>
      </p:sp>
      <p:sp>
        <p:nvSpPr>
          <p:cNvPr id="12314" name="Textplatzhalter 12313"/>
          <p:cNvSpPr>
            <a:spLocks noGrp="1"/>
          </p:cNvSpPr>
          <p:nvPr>
            <p:ph type="body" sz="quarter" idx="32"/>
          </p:nvPr>
        </p:nvSpPr>
        <p:spPr>
          <a:xfrm>
            <a:off x="425450" y="644525"/>
            <a:ext cx="5949950" cy="593725"/>
          </a:xfrm>
        </p:spPr>
        <p:txBody>
          <a:bodyPr>
            <a:normAutofit fontScale="85000" lnSpcReduction="20000"/>
          </a:bodyPr>
          <a:lstStyle/>
          <a:p>
            <a:pPr marL="263776" indent="-263776" eaLnBrk="1" hangingPunct="1">
              <a:spcBef>
                <a:spcPct val="0"/>
              </a:spcBef>
              <a:defRPr/>
            </a:pPr>
            <a:r>
              <a:rPr lang="de-DE" altLang="de-DE" dirty="0">
                <a:solidFill>
                  <a:srgbClr val="000000"/>
                </a:solidFill>
                <a:cs typeface="Arial" panose="020B0604020202020204" pitchFamily="34" charset="0"/>
              </a:rPr>
              <a:t>For professional use </a:t>
            </a:r>
          </a:p>
          <a:p>
            <a:pPr marL="263776" indent="-263776" eaLnBrk="1" hangingPunct="1">
              <a:spcBef>
                <a:spcPct val="0"/>
              </a:spcBef>
              <a:defRPr/>
            </a:pPr>
            <a:r>
              <a:rPr lang="de-DE" altLang="de-DE" dirty="0">
                <a:solidFill>
                  <a:srgbClr val="000000"/>
                </a:solidFill>
                <a:cs typeface="Arial" panose="020B0604020202020204" pitchFamily="34" charset="0"/>
              </a:rPr>
              <a:t>Body wrap, - Peeling, - Massage</a:t>
            </a:r>
          </a:p>
          <a:p>
            <a:pPr>
              <a:spcBef>
                <a:spcPts val="923"/>
              </a:spcBef>
              <a:defRPr/>
            </a:pPr>
            <a:r>
              <a:rPr lang="de-DE" dirty="0"/>
              <a:t> </a:t>
            </a:r>
          </a:p>
        </p:txBody>
      </p:sp>
      <p:sp>
        <p:nvSpPr>
          <p:cNvPr id="11270" name="Textplatzhalter 12317"/>
          <p:cNvSpPr>
            <a:spLocks noGrp="1"/>
          </p:cNvSpPr>
          <p:nvPr>
            <p:ph type="body" sz="quarter" idx="73"/>
          </p:nvPr>
        </p:nvSpPr>
        <p:spPr>
          <a:xfrm>
            <a:off x="1771650" y="2984500"/>
            <a:ext cx="4652963" cy="15843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923"/>
              </a:spcBef>
              <a:defRPr/>
            </a:pPr>
            <a:r>
              <a:rPr lang="de-DE" altLang="de-DE" dirty="0"/>
              <a:t>Skin </a:t>
            </a:r>
            <a:r>
              <a:rPr lang="de-DE" altLang="de-DE" dirty="0" err="1"/>
              <a:t>Perfecting </a:t>
            </a:r>
            <a:r>
              <a:rPr lang="de-DE" altLang="de-DE" dirty="0"/>
              <a:t>Mineral </a:t>
            </a:r>
            <a:r>
              <a:rPr lang="de-DE" altLang="de-DE" dirty="0" err="1"/>
              <a:t>Mud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b="0" dirty="0"/>
              <a:t>Improves the skin structure, also for cellulite and body skin prone to impurities. Leave on for 20 minutes as a body pack/massage </a:t>
            </a:r>
            <a:r>
              <a:rPr lang="de-DE" altLang="de-DE" b="0" dirty="0" err="1"/>
              <a:t>and </a:t>
            </a:r>
            <a:r>
              <a:rPr lang="de-DE" altLang="de-DE" b="0" dirty="0"/>
              <a:t>10 minutes for facial application.</a:t>
            </a:r>
            <a:endParaRPr lang="de-DE" altLang="de-DE" dirty="0"/>
          </a:p>
          <a:p>
            <a:pPr>
              <a:spcBef>
                <a:spcPts val="923"/>
              </a:spcBef>
              <a:defRPr/>
            </a:pPr>
            <a:r>
              <a:rPr lang="de-DE" altLang="de-DE" sz="923" b="0" dirty="0"/>
              <a:t>Natural bioactive mud from </a:t>
            </a:r>
            <a:r>
              <a:rPr lang="de-DE" altLang="de-DE" sz="923" b="0" dirty="0" err="1"/>
              <a:t>freshwater</a:t>
            </a:r>
            <a:r>
              <a:rPr lang="de-DE" altLang="de-DE" sz="923" b="0" dirty="0"/>
              <a:t> </a:t>
            </a:r>
            <a:r>
              <a:rPr lang="de-DE" altLang="de-DE" sz="923" b="0" dirty="0" err="1"/>
              <a:t>lakes.extracts</a:t>
            </a:r>
            <a:r>
              <a:rPr lang="de-DE" altLang="de-DE" sz="923" b="0" dirty="0"/>
              <a:t> of brown and green </a:t>
            </a:r>
            <a:r>
              <a:rPr lang="de-DE" altLang="de-DE" sz="923" b="0" dirty="0" err="1"/>
              <a:t>algae.marine</a:t>
            </a:r>
            <a:r>
              <a:rPr lang="de-DE" altLang="de-DE" sz="923" b="0" dirty="0"/>
              <a:t> </a:t>
            </a:r>
            <a:r>
              <a:rPr lang="de-DE" altLang="de-DE" sz="923" b="0" dirty="0" err="1"/>
              <a:t>polysaccharides</a:t>
            </a:r>
            <a:r>
              <a:rPr lang="de-DE" altLang="de-DE" sz="923" b="0"/>
              <a:t>. </a:t>
            </a:r>
            <a:r>
              <a:rPr lang="de-DE" altLang="de-DE" sz="923" b="0" dirty="0" err="1"/>
              <a:t>shea</a:t>
            </a:r>
            <a:r>
              <a:rPr lang="de-DE" altLang="de-DE" sz="923" b="0" dirty="0"/>
              <a:t> </a:t>
            </a:r>
            <a:r>
              <a:rPr lang="de-DE" altLang="de-DE" sz="923" b="0" dirty="0" err="1"/>
              <a:t>butter</a:t>
            </a:r>
            <a:endParaRPr lang="de-DE" altLang="de-DE" sz="923" b="0" dirty="0"/>
          </a:p>
          <a:p>
            <a:pPr>
              <a:spcBef>
                <a:spcPts val="923"/>
              </a:spcBef>
              <a:defRPr/>
            </a:pPr>
            <a:endParaRPr lang="de-DE" altLang="de-DE" dirty="0"/>
          </a:p>
        </p:txBody>
      </p:sp>
      <p:sp>
        <p:nvSpPr>
          <p:cNvPr id="11271" name="Textplatzhalter 12318"/>
          <p:cNvSpPr>
            <a:spLocks noGrp="1"/>
          </p:cNvSpPr>
          <p:nvPr>
            <p:ph type="body" sz="quarter" idx="74"/>
          </p:nvPr>
        </p:nvSpPr>
        <p:spPr>
          <a:xfrm>
            <a:off x="382588" y="4851400"/>
            <a:ext cx="4652962" cy="173513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923"/>
              </a:spcBef>
              <a:defRPr/>
            </a:pPr>
            <a:r>
              <a:rPr lang="de-DE" altLang="de-DE" dirty="0"/>
              <a:t>Relaxing Massage </a:t>
            </a:r>
            <a:r>
              <a:rPr lang="de-DE" altLang="de-DE" dirty="0" err="1"/>
              <a:t>Oil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b="0" dirty="0"/>
              <a:t>Relaxing massage oil</a:t>
            </a:r>
          </a:p>
          <a:p>
            <a:pPr eaLnBrk="1" hangingPunct="1">
              <a:spcBef>
                <a:spcPts val="923"/>
              </a:spcBef>
              <a:defRPr/>
            </a:pPr>
            <a:r>
              <a:rPr lang="de-DE" altLang="de-DE" b="0" dirty="0"/>
              <a:t>Also recommended for dry, sensitive skin thanks to particularly skin-friendly fatty acids.</a:t>
            </a:r>
            <a:br>
              <a:rPr lang="de-DE" altLang="de-DE" b="0" dirty="0"/>
            </a:br>
            <a:r>
              <a:rPr lang="de-DE" altLang="de-DE" b="0" dirty="0"/>
              <a:t>Exceptional gliding properties ensure a soothing massage.</a:t>
            </a:r>
          </a:p>
          <a:p>
            <a:pPr eaLnBrk="1" hangingPunct="1">
              <a:spcBef>
                <a:spcPts val="923"/>
              </a:spcBef>
              <a:defRPr/>
            </a:pPr>
            <a:r>
              <a:rPr lang="de-DE" altLang="de-DE" sz="738" b="0" dirty="0"/>
              <a:t>Soya and </a:t>
            </a:r>
            <a:r>
              <a:rPr lang="de-DE" altLang="de-DE" sz="738" b="0" dirty="0" err="1"/>
              <a:t>jojoba oil </a:t>
            </a:r>
            <a:r>
              <a:rPr lang="de-DE" altLang="de-DE" sz="738" b="0" dirty="0"/>
              <a:t>with valuable essential fatty acids, vitamin E acetate</a:t>
            </a:r>
          </a:p>
          <a:p>
            <a:pPr>
              <a:spcBef>
                <a:spcPts val="923"/>
              </a:spcBef>
              <a:defRPr/>
            </a:pPr>
            <a:endParaRPr lang="de-DE" altLang="de-DE" dirty="0"/>
          </a:p>
        </p:txBody>
      </p:sp>
      <p:pic>
        <p:nvPicPr>
          <p:cNvPr id="40967" name="Bildplatzhalter 3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r="4945"/>
          <a:stretch>
            <a:fillRect/>
          </a:stretch>
        </p:blipFill>
        <p:spPr>
          <a:xfrm>
            <a:off x="5133975" y="1254125"/>
            <a:ext cx="1219200" cy="1568450"/>
          </a:xfrm>
        </p:spPr>
      </p:pic>
      <p:pic>
        <p:nvPicPr>
          <p:cNvPr id="40968" name="Bildplatzhalter 19"/>
          <p:cNvPicPr>
            <a:picLocks noGrp="1" noChangeAspect="1"/>
          </p:cNvPicPr>
          <p:nvPr>
            <p:ph type="pic" sz="quarter" idx="6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2" b="5042"/>
          <a:stretch>
            <a:fillRect/>
          </a:stretch>
        </p:blipFill>
        <p:spPr>
          <a:xfrm>
            <a:off x="442913" y="3013075"/>
            <a:ext cx="1303337" cy="1563688"/>
          </a:xfrm>
        </p:spPr>
      </p:pic>
      <p:sp>
        <p:nvSpPr>
          <p:cNvPr id="11275" name="Textplatzhalter 7"/>
          <p:cNvSpPr txBox="1">
            <a:spLocks/>
          </p:cNvSpPr>
          <p:nvPr/>
        </p:nvSpPr>
        <p:spPr bwMode="auto">
          <a:xfrm>
            <a:off x="492125" y="8550275"/>
            <a:ext cx="58610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defRPr sz="1400" b="1">
                <a:solidFill>
                  <a:schemeClr val="tx1"/>
                </a:solidFill>
                <a:latin typeface="Futura Std Medium" panose="020B05020202040203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1400">
                <a:solidFill>
                  <a:schemeClr val="tx1"/>
                </a:solidFill>
                <a:latin typeface="Futura Std Medium" panose="020B05020202040203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000">
                <a:solidFill>
                  <a:schemeClr val="tx1"/>
                </a:solidFill>
                <a:latin typeface="Futura Std Medium" panose="020B05020202040203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44083">
              <a:spcBef>
                <a:spcPts val="923"/>
              </a:spcBef>
              <a:defRPr/>
            </a:pPr>
            <a:endParaRPr lang="de-DE" altLang="de-DE" sz="923" b="0" dirty="0"/>
          </a:p>
          <a:p>
            <a:pPr defTabSz="844083">
              <a:spcBef>
                <a:spcPts val="923"/>
              </a:spcBef>
              <a:defRPr/>
            </a:pPr>
            <a:r>
              <a:rPr lang="de-DE" altLang="de-DE" sz="923" b="0" dirty="0"/>
              <a:t>Learning poster SPA 06.2023</a:t>
            </a:r>
          </a:p>
        </p:txBody>
      </p:sp>
      <p:pic>
        <p:nvPicPr>
          <p:cNvPr id="40970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5073650"/>
            <a:ext cx="51435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4" t="58563" r="37206" b="5154"/>
          <a:stretch>
            <a:fillRect/>
          </a:stretch>
        </p:blipFill>
        <p:spPr bwMode="auto">
          <a:xfrm>
            <a:off x="6254750" y="7164388"/>
            <a:ext cx="604838" cy="13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Picture 3"/>
          <p:cNvSpPr>
            <a:spLocks noChangeAspect="1" noChangeArrowheads="1"/>
          </p:cNvSpPr>
          <p:nvPr/>
        </p:nvSpPr>
        <p:spPr bwMode="auto">
          <a:xfrm>
            <a:off x="-1590675" y="1331913"/>
            <a:ext cx="195421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latin typeface="Futura Std Medium" panose="020B0502020204020303" pitchFamily="34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8" t="53886" r="38557" b="8162"/>
          <a:stretch>
            <a:fillRect/>
          </a:stretch>
        </p:blipFill>
        <p:spPr bwMode="auto">
          <a:xfrm>
            <a:off x="4964113" y="3152775"/>
            <a:ext cx="542925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2" descr="C:\Users\Zandron.LAN\AppData\Local\Temp\Skin_Methode_Sensitive_003652_Douceur_Sensitive_50ml_05.2017_sRGB_Web_Frei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6" t="69426" r="32326" b="7359"/>
          <a:stretch>
            <a:fillRect/>
          </a:stretch>
        </p:blipFill>
        <p:spPr bwMode="auto">
          <a:xfrm>
            <a:off x="2551113" y="2776538"/>
            <a:ext cx="96202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" descr="C:\Users\Zandron.LAN\AppData\Local\Temp\Skin_Methode_Sensitive_003640_Douceur_Sensitive_Riche_50ml_05.2017_sRGB_Web_Freis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69681" r="30489" b="7706"/>
          <a:stretch>
            <a:fillRect/>
          </a:stretch>
        </p:blipFill>
        <p:spPr bwMode="auto">
          <a:xfrm>
            <a:off x="2614613" y="4673600"/>
            <a:ext cx="11033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feld 2"/>
          <p:cNvSpPr txBox="1">
            <a:spLocks noChangeArrowheads="1"/>
          </p:cNvSpPr>
          <p:nvPr/>
        </p:nvSpPr>
        <p:spPr bwMode="auto">
          <a:xfrm>
            <a:off x="346075" y="3917950"/>
            <a:ext cx="2101850" cy="1662113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>
                <a:latin typeface="Futura Std Medium" panose="020B0502020204020303" pitchFamily="34" charset="0"/>
              </a:rPr>
              <a:t>Douceur Sensitive Riche</a:t>
            </a:r>
          </a:p>
          <a:p>
            <a:pPr eaLnBrk="1" hangingPunct="1"/>
            <a:r>
              <a:rPr lang="de-DE" altLang="de-DE" sz="1400">
                <a:latin typeface="Futura Std Medium" panose="020B0502020204020303" pitchFamily="34" charset="0"/>
              </a:rPr>
              <a:t>Rich cream for day and night for very dry skin. Special massage cream</a:t>
            </a:r>
            <a:endParaRPr lang="de-DE" altLang="de-DE" sz="1400" b="1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000">
                <a:latin typeface="Futura Std Medium" panose="020B0502020204020303" pitchFamily="34" charset="0"/>
              </a:rPr>
              <a:t>Skin-related squalane for a silky skin feel without greasiness</a:t>
            </a:r>
            <a:r>
              <a:rPr lang="de-DE" altLang="de-DE" sz="1200">
                <a:latin typeface="Futura Std Medium" panose="020B0502020204020303" pitchFamily="34" charset="0"/>
              </a:rPr>
              <a:t>.</a:t>
            </a:r>
          </a:p>
        </p:txBody>
      </p:sp>
      <p:pic>
        <p:nvPicPr>
          <p:cNvPr id="12296" name="Picture 4" descr="C:\Users\Zandron.LAN\AppData\Local\Temp\Skin_Methode_Sensitive_003625_Douceur_Sensitive_Hydratante_50ml_05.2017_sRGB_Web_Freis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8" t="69681" r="32803" b="8398"/>
          <a:stretch>
            <a:fillRect/>
          </a:stretch>
        </p:blipFill>
        <p:spPr bwMode="auto">
          <a:xfrm>
            <a:off x="425450" y="892175"/>
            <a:ext cx="10541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2" descr="C:\Users\Zandron.LAN\Downloads\Skin_Methode_Sensitive_003761_Masque_Hydro-Sensitif_75ml_08.2017_sRGB_Web_Freis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9" t="44530" r="30823" b="8234"/>
          <a:stretch>
            <a:fillRect/>
          </a:stretch>
        </p:blipFill>
        <p:spPr bwMode="auto">
          <a:xfrm>
            <a:off x="2706688" y="6616700"/>
            <a:ext cx="10668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feld 2"/>
          <p:cNvSpPr txBox="1">
            <a:spLocks noChangeArrowheads="1"/>
          </p:cNvSpPr>
          <p:nvPr/>
        </p:nvSpPr>
        <p:spPr bwMode="auto">
          <a:xfrm>
            <a:off x="1547813" y="1047750"/>
            <a:ext cx="3778250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>
                <a:latin typeface="Futura Std Medium" panose="020B0502020204020303" pitchFamily="34" charset="0"/>
              </a:rPr>
              <a:t>Douceur Sensitive Hydratante</a:t>
            </a:r>
          </a:p>
          <a:p>
            <a:pPr eaLnBrk="1" hangingPunct="1"/>
            <a:r>
              <a:rPr lang="de-DE" altLang="de-DE" sz="1400">
                <a:latin typeface="Futura Std Medium" panose="020B0502020204020303" pitchFamily="34" charset="0"/>
              </a:rPr>
              <a:t>Relaxing moisturising care</a:t>
            </a:r>
            <a:endParaRPr lang="de-DE" altLang="de-DE" sz="1400" b="1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200">
                <a:latin typeface="Futura Std Medium" panose="020B0502020204020303" pitchFamily="34" charset="0"/>
              </a:rPr>
              <a:t>	</a:t>
            </a:r>
          </a:p>
        </p:txBody>
      </p:sp>
      <p:sp>
        <p:nvSpPr>
          <p:cNvPr id="12299" name="Textfeld 2"/>
          <p:cNvSpPr txBox="1">
            <a:spLocks noChangeArrowheads="1"/>
          </p:cNvSpPr>
          <p:nvPr/>
        </p:nvSpPr>
        <p:spPr bwMode="auto">
          <a:xfrm>
            <a:off x="246063" y="6208713"/>
            <a:ext cx="2579687" cy="1416050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 dirty="0" err="1">
                <a:latin typeface="Futura Std Medium" panose="020B0502020204020303" pitchFamily="34" charset="0"/>
              </a:rPr>
              <a:t>Masque</a:t>
            </a:r>
            <a:r>
              <a:rPr lang="de-DE" altLang="de-DE" sz="1400" b="1" dirty="0">
                <a:latin typeface="Futura Std Medium" panose="020B0502020204020303" pitchFamily="34" charset="0"/>
              </a:rPr>
              <a:t> Hydro-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Sensitif</a:t>
            </a:r>
            <a:endParaRPr lang="de-DE" altLang="de-DE" sz="1400" b="1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400" dirty="0">
                <a:latin typeface="Futura Std Medium" panose="020B0502020204020303" pitchFamily="34" charset="0"/>
              </a:rPr>
              <a:t>SOS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mask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for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every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skin</a:t>
            </a:r>
            <a:r>
              <a:rPr lang="de-DE" altLang="de-DE" sz="1400" dirty="0">
                <a:latin typeface="Futura Std Medium" panose="020B0502020204020303" pitchFamily="34" charset="0"/>
              </a:rPr>
              <a:t> type</a:t>
            </a:r>
          </a:p>
          <a:p>
            <a:pPr eaLnBrk="1" hangingPunct="1"/>
            <a:r>
              <a:rPr lang="de-DE" altLang="de-DE" sz="1400" dirty="0">
                <a:latin typeface="Futura Std Medium" panose="020B0502020204020303" pitchFamily="34" charset="0"/>
              </a:rPr>
              <a:t>Intensive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moisturiser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with</a:t>
            </a:r>
            <a:r>
              <a:rPr lang="de-DE" altLang="de-DE" sz="1400" dirty="0">
                <a:solidFill>
                  <a:srgbClr val="FF0000"/>
                </a:solidFill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skin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repair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active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ingredients</a:t>
            </a:r>
            <a:endParaRPr lang="de-DE" altLang="de-DE" sz="1000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000" dirty="0">
                <a:latin typeface="Futura Std Medium" panose="020B0502020204020303" pitchFamily="34" charset="0"/>
              </a:rPr>
              <a:t>Marine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saccharides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from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plankton</a:t>
            </a:r>
            <a:r>
              <a:rPr lang="de-DE" altLang="de-DE" sz="1000" dirty="0">
                <a:latin typeface="Futura Std Medium" panose="020B0502020204020303" pitchFamily="34" charset="0"/>
              </a:rPr>
              <a:t>,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blackcurrant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seed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oil</a:t>
            </a:r>
            <a:r>
              <a:rPr lang="de-DE" altLang="de-DE" sz="1000" dirty="0">
                <a:latin typeface="Futura Std Medium" panose="020B0502020204020303" pitchFamily="34" charset="0"/>
              </a:rPr>
              <a:t>,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balloon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vine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extract</a:t>
            </a:r>
            <a:r>
              <a:rPr lang="de-DE" altLang="de-DE" sz="1000" dirty="0">
                <a:latin typeface="Futura Std Medium" panose="020B0502020204020303" pitchFamily="34" charset="0"/>
              </a:rPr>
              <a:t>,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sunflower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oil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concentrate</a:t>
            </a:r>
            <a:endParaRPr lang="de-DE" altLang="de-DE" sz="1200" dirty="0">
              <a:latin typeface="Futura Std Medium" panose="020B0502020204020303" pitchFamily="34" charset="0"/>
            </a:endParaRPr>
          </a:p>
        </p:txBody>
      </p:sp>
      <p:sp>
        <p:nvSpPr>
          <p:cNvPr id="12300" name="Textfeld 2"/>
          <p:cNvSpPr txBox="1">
            <a:spLocks noChangeArrowheads="1"/>
          </p:cNvSpPr>
          <p:nvPr/>
        </p:nvSpPr>
        <p:spPr bwMode="auto">
          <a:xfrm>
            <a:off x="3675063" y="6262688"/>
            <a:ext cx="2579687" cy="1570037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 dirty="0" err="1">
                <a:latin typeface="Futura Std Medium" panose="020B0502020204020303" pitchFamily="34" charset="0"/>
              </a:rPr>
              <a:t>Extraits</a:t>
            </a:r>
            <a:r>
              <a:rPr lang="de-DE" altLang="de-DE" sz="1400" b="1" dirty="0">
                <a:latin typeface="Futura Std Medium" panose="020B0502020204020303" pitchFamily="34" charset="0"/>
              </a:rPr>
              <a:t>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Huileux</a:t>
            </a:r>
            <a:endParaRPr lang="de-DE" altLang="de-DE" sz="1400" b="1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400" dirty="0">
                <a:latin typeface="Futura Std Medium" panose="020B0502020204020303" pitchFamily="34" charset="0"/>
              </a:rPr>
              <a:t>Oil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extract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ampoule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for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very</a:t>
            </a:r>
            <a:r>
              <a:rPr lang="de-DE" altLang="de-DE" sz="1400" dirty="0">
                <a:latin typeface="Futura Std Medium" panose="020B0502020204020303" pitchFamily="34" charset="0"/>
              </a:rPr>
              <a:t> sensitive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skin</a:t>
            </a:r>
            <a:r>
              <a:rPr lang="de-DE" altLang="de-DE" sz="1400" dirty="0">
                <a:latin typeface="Futura Std Medium" panose="020B0502020204020303" pitchFamily="34" charset="0"/>
              </a:rPr>
              <a:t>. </a:t>
            </a:r>
            <a:br>
              <a:rPr lang="de-DE" altLang="de-DE" sz="1400" dirty="0">
                <a:latin typeface="Futura Std Medium" panose="020B0502020204020303" pitchFamily="34" charset="0"/>
              </a:rPr>
            </a:br>
            <a:r>
              <a:rPr lang="de-DE" altLang="de-DE" sz="1400" dirty="0">
                <a:latin typeface="Futura Std Medium" panose="020B0502020204020303" pitchFamily="34" charset="0"/>
              </a:rPr>
              <a:t>Mix 1:1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with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Masque</a:t>
            </a:r>
            <a:r>
              <a:rPr lang="de-DE" altLang="de-DE" sz="1400" dirty="0">
                <a:latin typeface="Futura Std Medium" panose="020B0502020204020303" pitchFamily="34" charset="0"/>
              </a:rPr>
              <a:t> Peeling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for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special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massage</a:t>
            </a:r>
            <a:r>
              <a:rPr lang="de-DE" altLang="de-DE" sz="1400" dirty="0">
                <a:latin typeface="Futura Std Medium" panose="020B0502020204020303" pitchFamily="34" charset="0"/>
              </a:rPr>
              <a:t> and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skin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polishing</a:t>
            </a:r>
            <a:r>
              <a:rPr lang="de-DE" altLang="de-DE" sz="1400" dirty="0">
                <a:latin typeface="Futura Std Medium" panose="020B0502020204020303" pitchFamily="34" charset="0"/>
              </a:rPr>
              <a:t>.</a:t>
            </a:r>
            <a:endParaRPr lang="de-DE" altLang="de-DE" sz="1000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000" dirty="0">
                <a:latin typeface="Futura Std Medium" panose="020B0502020204020303" pitchFamily="34" charset="0"/>
              </a:rPr>
              <a:t>Vitamin F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from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safflower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oil</a:t>
            </a:r>
            <a:r>
              <a:rPr lang="de-DE" altLang="de-DE" sz="1000" dirty="0">
                <a:latin typeface="Futura Std Medium" panose="020B0502020204020303" pitchFamily="34" charset="0"/>
              </a:rPr>
              <a:t>,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vitamin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>
                <a:latin typeface="Futura Std Medium" panose="020B0502020204020303" pitchFamily="34" charset="0"/>
              </a:rPr>
              <a:t>E</a:t>
            </a:r>
          </a:p>
        </p:txBody>
      </p:sp>
      <p:sp>
        <p:nvSpPr>
          <p:cNvPr id="12301" name="Textfeld 2"/>
          <p:cNvSpPr txBox="1">
            <a:spLocks noChangeArrowheads="1"/>
          </p:cNvSpPr>
          <p:nvPr/>
        </p:nvSpPr>
        <p:spPr bwMode="auto">
          <a:xfrm>
            <a:off x="4005263" y="4418013"/>
            <a:ext cx="2389187" cy="1138237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>
                <a:latin typeface="Futura Std Medium" panose="020B0502020204020303" pitchFamily="34" charset="0"/>
              </a:rPr>
              <a:t>Cold Cream</a:t>
            </a:r>
          </a:p>
          <a:p>
            <a:pPr eaLnBrk="1" hangingPunct="1"/>
            <a:r>
              <a:rPr lang="de-DE" altLang="de-DE" sz="1400">
                <a:latin typeface="Futura Std Medium" panose="020B0502020204020303" pitchFamily="34" charset="0"/>
              </a:rPr>
              <a:t>Protective cover for the skin against red veins, children's skin</a:t>
            </a:r>
            <a:endParaRPr lang="de-DE" altLang="de-DE" sz="1400" b="1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000">
                <a:latin typeface="Futura Std Medium" panose="020B0502020204020303" pitchFamily="34" charset="0"/>
              </a:rPr>
              <a:t>Almond oil, arginine, </a:t>
            </a:r>
            <a:r>
              <a:rPr lang="de-DE" altLang="de-DE" sz="1200">
                <a:latin typeface="Futura Std Medium" panose="020B0502020204020303" pitchFamily="34" charset="0"/>
              </a:rPr>
              <a:t>beeswax</a:t>
            </a:r>
          </a:p>
        </p:txBody>
      </p:sp>
      <p:sp>
        <p:nvSpPr>
          <p:cNvPr id="12302" name="Textfeld 2"/>
          <p:cNvSpPr txBox="1">
            <a:spLocks noChangeArrowheads="1"/>
          </p:cNvSpPr>
          <p:nvPr/>
        </p:nvSpPr>
        <p:spPr bwMode="auto">
          <a:xfrm>
            <a:off x="346075" y="2079625"/>
            <a:ext cx="2101850" cy="1570038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>
                <a:latin typeface="Futura Std Medium" panose="020B0502020204020303" pitchFamily="34" charset="0"/>
              </a:rPr>
              <a:t>Douceur Sensitive </a:t>
            </a:r>
            <a:endParaRPr lang="de-DE" altLang="de-DE" sz="140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400">
                <a:latin typeface="Futura Std Medium" panose="020B0502020204020303" pitchFamily="34" charset="0"/>
              </a:rPr>
              <a:t>Fast-absorbing cream for day and night for normal to slightly dry skin.  </a:t>
            </a:r>
          </a:p>
          <a:p>
            <a:pPr eaLnBrk="1" hangingPunct="1"/>
            <a:endParaRPr lang="de-DE" altLang="de-DE" sz="1400" b="1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200">
                <a:latin typeface="Futura Std Medium" panose="020B0502020204020303" pitchFamily="34" charset="0"/>
              </a:rPr>
              <a:t>	</a:t>
            </a:r>
          </a:p>
        </p:txBody>
      </p:sp>
      <p:sp>
        <p:nvSpPr>
          <p:cNvPr id="12303" name="Textfeld 1"/>
          <p:cNvSpPr txBox="1">
            <a:spLocks noChangeArrowheads="1"/>
          </p:cNvSpPr>
          <p:nvPr/>
        </p:nvSpPr>
        <p:spPr bwMode="auto">
          <a:xfrm>
            <a:off x="246063" y="312738"/>
            <a:ext cx="65944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>
                <a:latin typeface="Schnyder L Bold" pitchFamily="50" charset="0"/>
              </a:rPr>
              <a:t>Méthode Sensitive - for sensitive skin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rafik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6" t="46683" r="35841" b="7391"/>
          <a:stretch>
            <a:fillRect/>
          </a:stretch>
        </p:blipFill>
        <p:spPr bwMode="auto">
          <a:xfrm>
            <a:off x="4554538" y="6613525"/>
            <a:ext cx="652462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C:\Users\Zandron.LAN\Downloads\Skin_Methode_Clarifiante_002362_Lotion_Desincrustante_100ml_08.2017_sRGB_Web_Frei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3" t="45207" r="35843" b="6126"/>
          <a:stretch>
            <a:fillRect/>
          </a:stretch>
        </p:blipFill>
        <p:spPr bwMode="auto">
          <a:xfrm>
            <a:off x="198438" y="6486525"/>
            <a:ext cx="700087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feld 2"/>
          <p:cNvSpPr txBox="1">
            <a:spLocks noChangeArrowheads="1"/>
          </p:cNvSpPr>
          <p:nvPr/>
        </p:nvSpPr>
        <p:spPr bwMode="auto">
          <a:xfrm>
            <a:off x="1773238" y="2916238"/>
            <a:ext cx="4849812" cy="892175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 dirty="0">
                <a:latin typeface="Futura Std Medium" panose="020B0502020204020303" pitchFamily="34" charset="0"/>
              </a:rPr>
              <a:t>GARCINIA MANGOSTANA/</a:t>
            </a:r>
          </a:p>
          <a:p>
            <a:pPr eaLnBrk="1" hangingPunct="1"/>
            <a:r>
              <a:rPr lang="de-DE" altLang="de-DE" sz="1400" b="1" dirty="0">
                <a:latin typeface="Futura Std Medium" panose="020B0502020204020303" pitchFamily="34" charset="0"/>
              </a:rPr>
              <a:t>LICORICE ROOT/KAOLIN           </a:t>
            </a:r>
          </a:p>
          <a:p>
            <a:pPr eaLnBrk="1" hangingPunct="1"/>
            <a:r>
              <a:rPr lang="de-DE" altLang="de-DE" sz="1200" dirty="0" err="1">
                <a:latin typeface="Futura Std Medium" panose="020B0502020204020303" pitchFamily="34" charset="0"/>
              </a:rPr>
              <a:t>For</a:t>
            </a:r>
            <a:r>
              <a:rPr lang="de-DE" altLang="de-DE" sz="1200" dirty="0">
                <a:latin typeface="Futura Std Medium" panose="020B0502020204020303" pitchFamily="34" charset="0"/>
              </a:rPr>
              <a:t> a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clearer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complexion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without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drying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it</a:t>
            </a:r>
            <a:r>
              <a:rPr lang="de-DE" altLang="de-DE" sz="1200" dirty="0">
                <a:latin typeface="Futura Std Medium" panose="020B0502020204020303" pitchFamily="34" charset="0"/>
              </a:rPr>
              <a:t> out</a:t>
            </a:r>
          </a:p>
          <a:p>
            <a:pPr eaLnBrk="1" hangingPunct="1"/>
            <a:r>
              <a:rPr lang="de-DE" altLang="de-DE" sz="1200" dirty="0">
                <a:latin typeface="Futura Std Medium" panose="020B0502020204020303" pitchFamily="34" charset="0"/>
              </a:rPr>
              <a:t>Quickly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soothes</a:t>
            </a:r>
            <a:r>
              <a:rPr lang="de-DE" altLang="de-DE" sz="1200" dirty="0">
                <a:latin typeface="Futura Std Medium" panose="020B0502020204020303" pitchFamily="34" charset="0"/>
              </a:rPr>
              <a:t> Inflammation,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fresher</a:t>
            </a:r>
            <a:r>
              <a:rPr lang="de-DE" altLang="de-DE" sz="1200" dirty="0">
                <a:latin typeface="Futura Std Medium" panose="020B0502020204020303" pitchFamily="34" charset="0"/>
              </a:rPr>
              <a:t>,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clearer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skin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feeling</a:t>
            </a:r>
            <a:endParaRPr lang="de-DE" altLang="de-DE" sz="1200" dirty="0">
              <a:latin typeface="Futura Std Medium" panose="020B0502020204020303" pitchFamily="34" charset="0"/>
            </a:endParaRPr>
          </a:p>
        </p:txBody>
      </p:sp>
      <p:sp>
        <p:nvSpPr>
          <p:cNvPr id="14341" name="Picture 3"/>
          <p:cNvSpPr>
            <a:spLocks noChangeAspect="1" noChangeArrowheads="1"/>
          </p:cNvSpPr>
          <p:nvPr/>
        </p:nvSpPr>
        <p:spPr bwMode="auto">
          <a:xfrm flipH="1">
            <a:off x="2352675" y="1193800"/>
            <a:ext cx="20272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latin typeface="Futura Std Medium" panose="020B0502020204020303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889000" y="5949950"/>
            <a:ext cx="1387475" cy="22463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400" b="1" dirty="0">
                <a:latin typeface="Futura Std Medium" panose="020B0502020204020303" pitchFamily="34" charset="0"/>
                <a:cs typeface="Arial"/>
              </a:rPr>
              <a:t>Lotion </a:t>
            </a:r>
            <a:r>
              <a:rPr lang="de-DE" sz="1400" b="1" dirty="0" err="1">
                <a:latin typeface="Futura Std Medium" panose="020B0502020204020303" pitchFamily="34" charset="0"/>
                <a:cs typeface="Arial"/>
              </a:rPr>
              <a:t>Desincrustante</a:t>
            </a:r>
            <a:endParaRPr lang="de-DE" sz="1400" b="1" dirty="0">
              <a:latin typeface="Futura Std Medium" panose="020B0502020204020303" pitchFamily="34" charset="0"/>
              <a:cs typeface="Arial"/>
            </a:endParaRPr>
          </a:p>
          <a:p>
            <a:pPr eaLnBrk="1" hangingPunct="1">
              <a:defRPr/>
            </a:pPr>
            <a:r>
              <a:rPr lang="de-DE" sz="1400" dirty="0">
                <a:latin typeface="Futura Std Medium" panose="020B0502020204020303" pitchFamily="34" charset="0"/>
                <a:cs typeface="Arial"/>
              </a:rPr>
              <a:t>Apply anti-shine liquid peeling before cleansing. </a:t>
            </a:r>
          </a:p>
          <a:p>
            <a:pPr eaLnBrk="1" hangingPunct="1">
              <a:defRPr/>
            </a:pPr>
            <a:r>
              <a:rPr lang="de-DE" sz="1400" dirty="0">
                <a:latin typeface="Futura Std Medium" panose="020B0502020204020303" pitchFamily="34" charset="0"/>
                <a:cs typeface="Arial"/>
              </a:rPr>
              <a:t>Flash peeling before make-up.</a:t>
            </a:r>
          </a:p>
          <a:p>
            <a:pPr eaLnBrk="1" hangingPunct="1">
              <a:defRPr/>
            </a:pPr>
            <a:endParaRPr lang="de-DE" sz="1400" dirty="0">
              <a:latin typeface="Futura Std Medium" panose="020B0502020204020303" pitchFamily="34" charset="0"/>
              <a:cs typeface="Arial"/>
            </a:endParaRPr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8" t="19768" r="32880" b="13950"/>
          <a:stretch>
            <a:fillRect/>
          </a:stretch>
        </p:blipFill>
        <p:spPr bwMode="auto">
          <a:xfrm>
            <a:off x="271463" y="839788"/>
            <a:ext cx="1185862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9" t="32632" r="16977" b="7945"/>
          <a:stretch>
            <a:fillRect/>
          </a:stretch>
        </p:blipFill>
        <p:spPr bwMode="auto">
          <a:xfrm>
            <a:off x="338138" y="1795463"/>
            <a:ext cx="1119187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4" descr="Ähnliches Fot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t="3926" r="3362" b="17091"/>
          <a:stretch>
            <a:fillRect/>
          </a:stretch>
        </p:blipFill>
        <p:spPr bwMode="auto">
          <a:xfrm>
            <a:off x="388938" y="2578100"/>
            <a:ext cx="1068387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Grafik 7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8" t="22244" r="32063" b="6760"/>
          <a:stretch>
            <a:fillRect/>
          </a:stretch>
        </p:blipFill>
        <p:spPr bwMode="auto">
          <a:xfrm>
            <a:off x="2306638" y="6032500"/>
            <a:ext cx="7620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extfeld 78"/>
          <p:cNvSpPr txBox="1"/>
          <p:nvPr/>
        </p:nvSpPr>
        <p:spPr>
          <a:xfrm>
            <a:off x="3028950" y="5949950"/>
            <a:ext cx="1479550" cy="22463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400" b="1" dirty="0">
                <a:latin typeface="Futura Std Medium" panose="020B0502020204020303" pitchFamily="34" charset="0"/>
                <a:cs typeface="Arial"/>
              </a:rPr>
              <a:t>Clair de Teint </a:t>
            </a:r>
            <a:r>
              <a:rPr lang="de-DE" sz="1400" b="1" dirty="0" err="1">
                <a:latin typeface="Futura Std Medium" panose="020B0502020204020303" pitchFamily="34" charset="0"/>
                <a:cs typeface="Arial"/>
              </a:rPr>
              <a:t>Clarifiant</a:t>
            </a:r>
            <a:endParaRPr lang="de-DE" sz="1400" b="1" dirty="0">
              <a:latin typeface="Futura Std Medium" panose="020B0502020204020303" pitchFamily="34" charset="0"/>
              <a:cs typeface="Arial"/>
            </a:endParaRPr>
          </a:p>
          <a:p>
            <a:pPr eaLnBrk="1" hangingPunct="1">
              <a:defRPr/>
            </a:pPr>
            <a:r>
              <a:rPr lang="de-DE" sz="1400" dirty="0">
                <a:latin typeface="Futura Std Medium" panose="020B0502020204020303" pitchFamily="34" charset="0"/>
                <a:cs typeface="Arial"/>
              </a:rPr>
              <a:t>Refreshing cleansing gel with </a:t>
            </a:r>
            <a:r>
              <a:rPr lang="de-DE" sz="1400" dirty="0" err="1">
                <a:latin typeface="Futura Std Medium" panose="020B0502020204020303" pitchFamily="34" charset="0"/>
                <a:cs typeface="Arial"/>
              </a:rPr>
              <a:t>sebum-reducing </a:t>
            </a:r>
            <a:r>
              <a:rPr lang="de-DE" sz="1400" dirty="0">
                <a:latin typeface="Futura Std Medium" panose="020B0502020204020303" pitchFamily="34" charset="0"/>
                <a:cs typeface="Arial"/>
              </a:rPr>
              <a:t>properties without drying out the skin</a:t>
            </a:r>
          </a:p>
          <a:p>
            <a:pPr eaLnBrk="1" hangingPunct="1">
              <a:defRPr/>
            </a:pPr>
            <a:endParaRPr lang="de-DE" sz="1400" dirty="0">
              <a:latin typeface="Futura Std Medium" panose="020B0502020204020303" pitchFamily="34" charset="0"/>
              <a:cs typeface="Arial"/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5199063" y="5921375"/>
            <a:ext cx="1423987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400" b="1" dirty="0" err="1">
                <a:latin typeface="Futura Std Medium" panose="020B0502020204020303" pitchFamily="34" charset="0"/>
                <a:cs typeface="Arial"/>
              </a:rPr>
              <a:t>Visalix Clarifiant</a:t>
            </a:r>
            <a:endParaRPr lang="de-DE" sz="1400" b="1" dirty="0">
              <a:latin typeface="Futura Std Medium" panose="020B0502020204020303" pitchFamily="34" charset="0"/>
              <a:cs typeface="Arial"/>
            </a:endParaRPr>
          </a:p>
          <a:p>
            <a:pPr eaLnBrk="1" hangingPunct="1">
              <a:defRPr/>
            </a:pPr>
            <a:r>
              <a:rPr lang="de-DE" sz="1400" dirty="0">
                <a:latin typeface="Futura Std Medium" panose="020B0502020204020303" pitchFamily="34" charset="0"/>
                <a:cs typeface="Arial"/>
              </a:rPr>
              <a:t>Anti-blackhead lotion. Improves </a:t>
            </a:r>
            <a:r>
              <a:rPr lang="de-DE" sz="1400" dirty="0" err="1">
                <a:latin typeface="Futura Std Medium" panose="020B0502020204020303" pitchFamily="34" charset="0"/>
                <a:cs typeface="Arial"/>
              </a:rPr>
              <a:t>the</a:t>
            </a:r>
            <a:r>
              <a:rPr lang="de-DE" sz="1400" dirty="0">
                <a:latin typeface="Futura Std Medium" panose="020B0502020204020303" pitchFamily="34" charset="0"/>
                <a:cs typeface="Arial"/>
              </a:rPr>
              <a:t> </a:t>
            </a:r>
            <a:r>
              <a:rPr lang="de-DE" sz="1400" dirty="0" err="1">
                <a:latin typeface="Futura Std Medium" panose="020B0502020204020303" pitchFamily="34" charset="0"/>
                <a:cs typeface="Arial"/>
              </a:rPr>
              <a:t>removal</a:t>
            </a:r>
            <a:r>
              <a:rPr lang="de-DE" sz="1400" dirty="0">
                <a:latin typeface="Futura Std Medium" panose="020B0502020204020303" pitchFamily="34" charset="0"/>
                <a:cs typeface="Arial"/>
              </a:rPr>
              <a:t> of sebum, soothes.  Use twice daily after cleansing.</a:t>
            </a:r>
          </a:p>
        </p:txBody>
      </p:sp>
      <p:sp>
        <p:nvSpPr>
          <p:cNvPr id="14349" name="Textfeld 1"/>
          <p:cNvSpPr txBox="1">
            <a:spLocks noChangeArrowheads="1"/>
          </p:cNvSpPr>
          <p:nvPr/>
        </p:nvSpPr>
        <p:spPr bwMode="auto">
          <a:xfrm>
            <a:off x="177800" y="312738"/>
            <a:ext cx="65944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>
                <a:latin typeface="Schnyder L Bold" pitchFamily="50" charset="0"/>
              </a:rPr>
              <a:t>Méthode Clarifiante - for blemished skin</a:t>
            </a:r>
          </a:p>
        </p:txBody>
      </p:sp>
      <p:pic>
        <p:nvPicPr>
          <p:cNvPr id="14350" name="Grafik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808038"/>
            <a:ext cx="4062412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Textfeld 2"/>
          <p:cNvSpPr txBox="1">
            <a:spLocks noChangeArrowheads="1"/>
          </p:cNvSpPr>
          <p:nvPr/>
        </p:nvSpPr>
        <p:spPr bwMode="auto">
          <a:xfrm>
            <a:off x="198438" y="3975100"/>
            <a:ext cx="4854575" cy="1400383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 dirty="0" err="1">
                <a:latin typeface="Futura Std Medium" panose="020B0502020204020303" pitchFamily="34" charset="0"/>
              </a:rPr>
              <a:t>Clarifying</a:t>
            </a:r>
            <a:r>
              <a:rPr lang="de-DE" altLang="de-DE" sz="1400" b="1" dirty="0">
                <a:latin typeface="Futura Std Medium" panose="020B0502020204020303" pitchFamily="34" charset="0"/>
              </a:rPr>
              <a:t> Aroma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Complex</a:t>
            </a:r>
            <a:r>
              <a:rPr lang="de-DE" altLang="de-DE" sz="1400" b="1" dirty="0">
                <a:latin typeface="Futura Std Medium" panose="020B0502020204020303" pitchFamily="34" charset="0"/>
              </a:rPr>
              <a:t> -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ready-to-use</a:t>
            </a:r>
            <a:r>
              <a:rPr lang="de-DE" altLang="de-DE" sz="1400" b="1" dirty="0">
                <a:latin typeface="Futura Std Medium" panose="020B0502020204020303" pitchFamily="34" charset="0"/>
              </a:rPr>
              <a:t>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aroma</a:t>
            </a:r>
            <a:r>
              <a:rPr lang="de-DE" altLang="de-DE" sz="1400" b="1" dirty="0">
                <a:latin typeface="Futura Std Medium" panose="020B0502020204020303" pitchFamily="34" charset="0"/>
              </a:rPr>
              <a:t>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oil</a:t>
            </a:r>
            <a:endParaRPr lang="de-DE" altLang="de-DE" sz="1200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400" b="1" dirty="0" err="1">
                <a:latin typeface="Futura Std Medium" panose="020B0502020204020303" pitchFamily="34" charset="0"/>
              </a:rPr>
              <a:t>Clarifying</a:t>
            </a:r>
            <a:r>
              <a:rPr lang="de-DE" altLang="de-DE" sz="1400" b="1" dirty="0">
                <a:latin typeface="Futura Std Medium" panose="020B0502020204020303" pitchFamily="34" charset="0"/>
              </a:rPr>
              <a:t> Aroma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Concentrate</a:t>
            </a:r>
            <a:r>
              <a:rPr lang="de-DE" altLang="de-DE" sz="1400" b="1" dirty="0">
                <a:latin typeface="Futura Std Medium" panose="020B0502020204020303" pitchFamily="34" charset="0"/>
              </a:rPr>
              <a:t> -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use</a:t>
            </a:r>
            <a:r>
              <a:rPr lang="de-DE" altLang="de-DE" sz="1400" b="1" dirty="0">
                <a:latin typeface="Futura Std Medium" panose="020B0502020204020303" pitchFamily="34" charset="0"/>
              </a:rPr>
              <a:t>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diluted</a:t>
            </a:r>
            <a:r>
              <a:rPr lang="de-DE" altLang="de-DE" sz="1400" b="1" dirty="0">
                <a:latin typeface="Futura Std Medium" panose="020B0502020204020303" pitchFamily="34" charset="0"/>
              </a:rPr>
              <a:t>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only</a:t>
            </a:r>
            <a:endParaRPr lang="de-DE" altLang="de-DE" sz="1400" b="1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200" dirty="0" err="1">
                <a:latin typeface="Futura Std Medium" panose="020B0502020204020303" pitchFamily="34" charset="0"/>
              </a:rPr>
              <a:t>Clarifying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for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clear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facial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skin</a:t>
            </a:r>
            <a:endParaRPr lang="de-DE" altLang="de-DE" sz="1200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200" dirty="0" err="1">
                <a:latin typeface="Futura Std Medium" panose="020B0502020204020303" pitchFamily="34" charset="0"/>
              </a:rPr>
              <a:t>Antibacterial</a:t>
            </a:r>
            <a:r>
              <a:rPr lang="de-DE" altLang="de-DE" sz="1200" dirty="0">
                <a:latin typeface="Futura Std Medium" panose="020B0502020204020303" pitchFamily="34" charset="0"/>
              </a:rPr>
              <a:t>,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purifies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oily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skin</a:t>
            </a:r>
            <a:r>
              <a:rPr lang="de-DE" altLang="de-DE" sz="1200" dirty="0">
                <a:latin typeface="Futura Std Medium" panose="020B0502020204020303" pitchFamily="34" charset="0"/>
              </a:rPr>
              <a:t>,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renews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the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skin</a:t>
            </a:r>
            <a:r>
              <a:rPr lang="de-DE" altLang="de-DE" sz="1200" dirty="0">
                <a:latin typeface="Futura Std Medium" panose="020B0502020204020303" pitchFamily="34" charset="0"/>
              </a:rPr>
              <a:t>,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leaves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no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greasy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shine</a:t>
            </a:r>
            <a:endParaRPr lang="de-DE" altLang="de-DE" sz="1200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200" dirty="0" err="1">
                <a:latin typeface="Futura Std Medium" panose="020B0502020204020303" pitchFamily="34" charset="0"/>
              </a:rPr>
              <a:t>Effect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through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inhalation</a:t>
            </a:r>
            <a:r>
              <a:rPr lang="de-DE" altLang="de-DE" sz="1200" dirty="0">
                <a:latin typeface="Futura Std Medium" panose="020B0502020204020303" pitchFamily="34" charset="0"/>
              </a:rPr>
              <a:t>: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has</a:t>
            </a:r>
            <a:r>
              <a:rPr lang="de-DE" altLang="de-DE" sz="1200" dirty="0">
                <a:latin typeface="Futura Std Medium" panose="020B0502020204020303" pitchFamily="34" charset="0"/>
              </a:rPr>
              <a:t> a stress-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relieving</a:t>
            </a:r>
            <a:r>
              <a:rPr lang="de-DE" altLang="de-DE" sz="1200" dirty="0">
                <a:latin typeface="Futura Std Medium" panose="020B0502020204020303" pitchFamily="34" charset="0"/>
              </a:rPr>
              <a:t>,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mood-enhancing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effect</a:t>
            </a:r>
            <a:endParaRPr lang="de-DE" altLang="de-DE" sz="1200" dirty="0">
              <a:latin typeface="Futura Std Medium" panose="020B0502020204020303" pitchFamily="34" charset="0"/>
            </a:endParaRPr>
          </a:p>
          <a:p>
            <a:pPr eaLnBrk="1" hangingPunct="1"/>
            <a:endParaRPr lang="de-DE" altLang="de-DE" sz="1200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900" dirty="0" err="1">
                <a:latin typeface="Futura Std Medium" panose="020B0502020204020303" pitchFamily="34" charset="0"/>
              </a:rPr>
              <a:t>Damask</a:t>
            </a:r>
            <a:r>
              <a:rPr lang="de-DE" altLang="de-DE" sz="900" dirty="0">
                <a:latin typeface="Futura Std Medium" panose="020B0502020204020303" pitchFamily="34" charset="0"/>
              </a:rPr>
              <a:t>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rose</a:t>
            </a:r>
            <a:r>
              <a:rPr lang="de-DE" altLang="de-DE" sz="900" dirty="0">
                <a:latin typeface="Futura Std Medium" panose="020B0502020204020303" pitchFamily="34" charset="0"/>
              </a:rPr>
              <a:t>,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lemon</a:t>
            </a:r>
            <a:r>
              <a:rPr lang="de-DE" altLang="de-DE" sz="900" dirty="0">
                <a:latin typeface="Futura Std Medium" panose="020B0502020204020303" pitchFamily="34" charset="0"/>
              </a:rPr>
              <a:t>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peel</a:t>
            </a:r>
            <a:r>
              <a:rPr lang="de-DE" altLang="de-DE" sz="900" dirty="0">
                <a:latin typeface="Futura Std Medium" panose="020B0502020204020303" pitchFamily="34" charset="0"/>
              </a:rPr>
              <a:t>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oil</a:t>
            </a:r>
            <a:r>
              <a:rPr lang="de-DE" altLang="de-DE" sz="900" dirty="0">
                <a:latin typeface="Futura Std Medium" panose="020B0502020204020303" pitchFamily="34" charset="0"/>
              </a:rPr>
              <a:t>, orange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peel</a:t>
            </a:r>
            <a:r>
              <a:rPr lang="de-DE" altLang="de-DE" sz="900" dirty="0">
                <a:latin typeface="Futura Std Medium" panose="020B0502020204020303" pitchFamily="34" charset="0"/>
              </a:rPr>
              <a:t>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oil</a:t>
            </a:r>
            <a:r>
              <a:rPr lang="de-DE" altLang="de-DE" sz="900" dirty="0">
                <a:latin typeface="Futura Std Medium" panose="020B0502020204020303" pitchFamily="34" charset="0"/>
              </a:rPr>
              <a:t>,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bergamot</a:t>
            </a:r>
            <a:r>
              <a:rPr lang="de-DE" altLang="de-DE" sz="900" dirty="0">
                <a:latin typeface="Futura Std Medium" panose="020B0502020204020303" pitchFamily="34" charset="0"/>
              </a:rPr>
              <a:t>, Roman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chamomile</a:t>
            </a:r>
            <a:r>
              <a:rPr lang="de-DE" altLang="de-DE" sz="900" dirty="0">
                <a:latin typeface="Futura Std Medium" panose="020B0502020204020303" pitchFamily="34" charset="0"/>
              </a:rPr>
              <a:t>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blossom</a:t>
            </a:r>
            <a:r>
              <a:rPr lang="de-DE" altLang="de-DE" sz="900" dirty="0">
                <a:latin typeface="Futura Std Medium" panose="020B0502020204020303" pitchFamily="34" charset="0"/>
              </a:rPr>
              <a:t>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oil</a:t>
            </a:r>
            <a:endParaRPr lang="de-DE" altLang="de-DE" sz="900" dirty="0">
              <a:latin typeface="Futura Std Medium" panose="020B0502020204020303" pitchFamily="34" charset="0"/>
            </a:endParaRPr>
          </a:p>
        </p:txBody>
      </p:sp>
      <p:pic>
        <p:nvPicPr>
          <p:cNvPr id="14352" name="Grafik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t="39177" r="29677" b="4173"/>
          <a:stretch>
            <a:fillRect/>
          </a:stretch>
        </p:blipFill>
        <p:spPr bwMode="auto">
          <a:xfrm>
            <a:off x="5634038" y="3805238"/>
            <a:ext cx="100806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Grafik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4070350"/>
            <a:ext cx="72548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icture 3"/>
          <p:cNvSpPr>
            <a:spLocks noChangeAspect="1" noChangeArrowheads="1"/>
          </p:cNvSpPr>
          <p:nvPr/>
        </p:nvSpPr>
        <p:spPr bwMode="auto">
          <a:xfrm>
            <a:off x="-1590675" y="1331913"/>
            <a:ext cx="195421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latin typeface="Futura Std Medium" panose="020B0502020204020303" pitchFamily="34" charset="0"/>
            </a:endParaRPr>
          </a:p>
        </p:txBody>
      </p:sp>
      <p:sp>
        <p:nvSpPr>
          <p:cNvPr id="16387" name="Textfeld 2"/>
          <p:cNvSpPr txBox="1">
            <a:spLocks noChangeArrowheads="1"/>
          </p:cNvSpPr>
          <p:nvPr/>
        </p:nvSpPr>
        <p:spPr bwMode="auto">
          <a:xfrm>
            <a:off x="3568700" y="1268413"/>
            <a:ext cx="3043238" cy="2060575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>
                <a:latin typeface="Futura Std Medium" panose="020B0502020204020303" pitchFamily="34" charset="0"/>
              </a:rPr>
              <a:t>Creme Purete Clarifiante</a:t>
            </a:r>
          </a:p>
          <a:p>
            <a:pPr eaLnBrk="1" hangingPunct="1"/>
            <a:r>
              <a:rPr lang="de-DE" altLang="de-DE" sz="1400">
                <a:latin typeface="Futura Std Medium" panose="020B0502020204020303" pitchFamily="34" charset="0"/>
              </a:rPr>
              <a:t>Highly effective base cream for clear skin. Has an anti-inflammatory, soothing and moisturising effect. </a:t>
            </a:r>
          </a:p>
          <a:p>
            <a:pPr eaLnBrk="1" hangingPunct="1"/>
            <a:endParaRPr lang="de-DE" altLang="de-DE" sz="1400" b="1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000">
                <a:latin typeface="Futura Std Medium" panose="020B0502020204020303" pitchFamily="34" charset="0"/>
              </a:rPr>
              <a:t>Garcinia magnostana, malachite extract, active complex of rice, rosemary and sugar beet, NMF complex for </a:t>
            </a:r>
            <a:r>
              <a:rPr lang="de-DE" altLang="de-DE" sz="1200">
                <a:latin typeface="Futura Std Medium" panose="020B0502020204020303" pitchFamily="34" charset="0"/>
              </a:rPr>
              <a:t>moisture</a:t>
            </a:r>
          </a:p>
          <a:p>
            <a:pPr eaLnBrk="1" hangingPunct="1"/>
            <a:endParaRPr lang="de-DE" altLang="de-DE" sz="1200">
              <a:latin typeface="Futura Std Medium" panose="020B0502020204020303" pitchFamily="34" charset="0"/>
            </a:endParaRPr>
          </a:p>
        </p:txBody>
      </p:sp>
      <p:pic>
        <p:nvPicPr>
          <p:cNvPr id="16388" name="Grafi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1" t="68913" r="32436" b="8015"/>
          <a:stretch>
            <a:fillRect/>
          </a:stretch>
        </p:blipFill>
        <p:spPr bwMode="auto">
          <a:xfrm>
            <a:off x="366713" y="1952625"/>
            <a:ext cx="154305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8" t="19768" r="32880" b="13950"/>
          <a:stretch>
            <a:fillRect/>
          </a:stretch>
        </p:blipFill>
        <p:spPr bwMode="auto">
          <a:xfrm>
            <a:off x="4624388" y="4067175"/>
            <a:ext cx="1955800" cy="16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9" t="32632" r="16977" b="7945"/>
          <a:stretch>
            <a:fillRect/>
          </a:stretch>
        </p:blipFill>
        <p:spPr bwMode="auto">
          <a:xfrm>
            <a:off x="2265363" y="2403475"/>
            <a:ext cx="1120775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2" descr="C:\Users\Zandron.LAN\Downloads\Skin_Methode_Clarifiante_002717_Likopan_15ml_09.2017_sRGB_Web_Freis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9" t="54266" r="40120" b="7813"/>
          <a:stretch>
            <a:fillRect/>
          </a:stretch>
        </p:blipFill>
        <p:spPr bwMode="auto">
          <a:xfrm>
            <a:off x="3675063" y="3560763"/>
            <a:ext cx="833437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feld 2"/>
          <p:cNvSpPr txBox="1">
            <a:spLocks noChangeArrowheads="1"/>
          </p:cNvSpPr>
          <p:nvPr/>
        </p:nvSpPr>
        <p:spPr bwMode="auto">
          <a:xfrm>
            <a:off x="363538" y="3614738"/>
            <a:ext cx="3041650" cy="1846659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 dirty="0" err="1">
                <a:latin typeface="Futura Std Medium" panose="020B0502020204020303" pitchFamily="34" charset="0"/>
              </a:rPr>
              <a:t>Likopan</a:t>
            </a:r>
            <a:r>
              <a:rPr lang="de-DE" altLang="de-DE" sz="1400" b="1" dirty="0">
                <a:latin typeface="Futura Std Medium" panose="020B0502020204020303" pitchFamily="34" charset="0"/>
              </a:rPr>
              <a:t> gel</a:t>
            </a:r>
          </a:p>
          <a:p>
            <a:pPr eaLnBrk="1" hangingPunct="1"/>
            <a:r>
              <a:rPr lang="de-DE" altLang="de-DE" sz="1400" dirty="0">
                <a:latin typeface="Futura Std Medium" panose="020B0502020204020303" pitchFamily="34" charset="0"/>
              </a:rPr>
              <a:t>Power gel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against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spots</a:t>
            </a:r>
            <a:r>
              <a:rPr lang="de-DE" altLang="de-DE" sz="1400" dirty="0">
                <a:latin typeface="Futura Std Medium" panose="020B0502020204020303" pitchFamily="34" charset="0"/>
              </a:rPr>
              <a:t>. Anti-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inflammatory</a:t>
            </a:r>
            <a:r>
              <a:rPr lang="de-DE" altLang="de-DE" sz="1400" dirty="0">
                <a:latin typeface="Futura Std Medium" panose="020B0502020204020303" pitchFamily="34" charset="0"/>
              </a:rPr>
              <a:t>,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soothes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the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skin</a:t>
            </a:r>
            <a:r>
              <a:rPr lang="de-DE" altLang="de-DE" sz="1400" dirty="0">
                <a:latin typeface="Futura Std Medium" panose="020B0502020204020303" pitchFamily="34" charset="0"/>
              </a:rPr>
              <a:t>.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Apply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to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spots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several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times</a:t>
            </a:r>
            <a:r>
              <a:rPr lang="de-DE" altLang="de-DE" sz="1400" dirty="0">
                <a:latin typeface="Futura Std Medium" panose="020B0502020204020303" pitchFamily="34" charset="0"/>
              </a:rPr>
              <a:t> a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day</a:t>
            </a:r>
            <a:r>
              <a:rPr lang="de-DE" altLang="de-DE" sz="1400" dirty="0">
                <a:latin typeface="Futura Std Medium" panose="020B0502020204020303" pitchFamily="34" charset="0"/>
              </a:rPr>
              <a:t>. </a:t>
            </a:r>
          </a:p>
          <a:p>
            <a:pPr eaLnBrk="1" hangingPunct="1"/>
            <a:endParaRPr lang="de-DE" altLang="de-DE" sz="1400" b="1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000" dirty="0" err="1">
                <a:latin typeface="Futura Std Medium" panose="020B0502020204020303" pitchFamily="34" charset="0"/>
              </a:rPr>
              <a:t>Garcinia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magnostana</a:t>
            </a:r>
            <a:r>
              <a:rPr lang="de-DE" altLang="de-DE" sz="1000" dirty="0">
                <a:latin typeface="Futura Std Medium" panose="020B0502020204020303" pitchFamily="34" charset="0"/>
              </a:rPr>
              <a:t>,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malachite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extract</a:t>
            </a:r>
            <a:r>
              <a:rPr lang="de-DE" altLang="de-DE" sz="1000" dirty="0">
                <a:latin typeface="Futura Std Medium" panose="020B0502020204020303" pitchFamily="34" charset="0"/>
              </a:rPr>
              <a:t>,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active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complex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of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rice</a:t>
            </a:r>
            <a:r>
              <a:rPr lang="de-DE" altLang="de-DE" sz="1000" dirty="0">
                <a:latin typeface="Futura Std Medium" panose="020B0502020204020303" pitchFamily="34" charset="0"/>
              </a:rPr>
              <a:t>,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rosemary</a:t>
            </a:r>
            <a:r>
              <a:rPr lang="de-DE" altLang="de-DE" sz="1000" dirty="0">
                <a:latin typeface="Futura Std Medium" panose="020B0502020204020303" pitchFamily="34" charset="0"/>
              </a:rPr>
              <a:t> and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sugar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beet</a:t>
            </a:r>
            <a:r>
              <a:rPr lang="de-DE" altLang="de-DE" sz="1000" dirty="0">
                <a:latin typeface="Futura Std Medium" panose="020B0502020204020303" pitchFamily="34" charset="0"/>
              </a:rPr>
              <a:t>, NMF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complex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for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moisture</a:t>
            </a:r>
            <a:endParaRPr lang="de-DE" altLang="de-DE" sz="1200" dirty="0">
              <a:latin typeface="Futura Std Medium" panose="020B0502020204020303" pitchFamily="34" charset="0"/>
            </a:endParaRPr>
          </a:p>
          <a:p>
            <a:pPr eaLnBrk="1" hangingPunct="1"/>
            <a:endParaRPr lang="de-DE" altLang="de-DE" sz="1200" dirty="0">
              <a:latin typeface="Futura Std Medium" panose="020B0502020204020303" pitchFamily="34" charset="0"/>
            </a:endParaRPr>
          </a:p>
        </p:txBody>
      </p:sp>
      <p:pic>
        <p:nvPicPr>
          <p:cNvPr id="16393" name="Grafik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2" t="44075" r="35284" b="7974"/>
          <a:stretch>
            <a:fillRect/>
          </a:stretch>
        </p:blipFill>
        <p:spPr bwMode="auto">
          <a:xfrm>
            <a:off x="469900" y="6056313"/>
            <a:ext cx="9429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feld 40"/>
          <p:cNvSpPr txBox="1"/>
          <p:nvPr/>
        </p:nvSpPr>
        <p:spPr>
          <a:xfrm>
            <a:off x="1466850" y="5959475"/>
            <a:ext cx="1919288" cy="21240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400" b="1" dirty="0" err="1">
                <a:latin typeface="Futura Std Medium" panose="020B0502020204020303" pitchFamily="34" charset="0"/>
                <a:cs typeface="Arial"/>
              </a:rPr>
              <a:t>Masque </a:t>
            </a:r>
            <a:r>
              <a:rPr lang="de-DE" sz="1400" b="1" dirty="0">
                <a:latin typeface="Futura Std Medium" panose="020B0502020204020303" pitchFamily="34" charset="0"/>
                <a:cs typeface="Arial"/>
              </a:rPr>
              <a:t>Peeling</a:t>
            </a:r>
          </a:p>
          <a:p>
            <a:pPr eaLnBrk="1" hangingPunct="1">
              <a:defRPr/>
            </a:pPr>
            <a:r>
              <a:rPr lang="de-DE" sz="1400" dirty="0">
                <a:latin typeface="Futura Std Medium" panose="020B0502020204020303" pitchFamily="34" charset="0"/>
                <a:cs typeface="Arial"/>
              </a:rPr>
              <a:t>Gentle, skin-refining mask.</a:t>
            </a:r>
          </a:p>
          <a:p>
            <a:pPr eaLnBrk="1" hangingPunct="1">
              <a:defRPr/>
            </a:pPr>
            <a:r>
              <a:rPr lang="de-DE" sz="1400" dirty="0">
                <a:latin typeface="Futura Std Medium" panose="020B0502020204020303" pitchFamily="34" charset="0"/>
                <a:cs typeface="Arial"/>
              </a:rPr>
              <a:t>5- 10 min EWZ.</a:t>
            </a:r>
          </a:p>
          <a:p>
            <a:pPr eaLnBrk="1" hangingPunct="1">
              <a:defRPr/>
            </a:pPr>
            <a:r>
              <a:rPr lang="de-DE" sz="1400" dirty="0">
                <a:latin typeface="Futura Std Medium" panose="020B0502020204020303" pitchFamily="34" charset="0"/>
                <a:cs typeface="Arial"/>
              </a:rPr>
              <a:t>or mix 1:1 with Clair de Teint as a crash peeling.</a:t>
            </a:r>
          </a:p>
          <a:p>
            <a:pPr eaLnBrk="1" hangingPunct="1">
              <a:defRPr/>
            </a:pPr>
            <a:r>
              <a:rPr lang="de-DE" sz="1000" dirty="0">
                <a:latin typeface="Futura Std Medium" panose="020B0502020204020303" pitchFamily="34" charset="0"/>
                <a:cs typeface="Arial"/>
              </a:rPr>
              <a:t>Fine, round-ground silica gel</a:t>
            </a:r>
            <a:endParaRPr lang="de-DE" sz="1400" dirty="0">
              <a:latin typeface="Futura Std Medium" panose="020B0502020204020303" pitchFamily="34" charset="0"/>
              <a:cs typeface="Arial"/>
            </a:endParaRPr>
          </a:p>
        </p:txBody>
      </p:sp>
      <p:pic>
        <p:nvPicPr>
          <p:cNvPr id="16395" name="Grafik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4" t="44576" r="31671" b="6969"/>
          <a:stretch>
            <a:fillRect/>
          </a:stretch>
        </p:blipFill>
        <p:spPr bwMode="auto">
          <a:xfrm>
            <a:off x="5602288" y="6175375"/>
            <a:ext cx="1103312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feld 42"/>
          <p:cNvSpPr txBox="1"/>
          <p:nvPr/>
        </p:nvSpPr>
        <p:spPr>
          <a:xfrm>
            <a:off x="3665538" y="5964238"/>
            <a:ext cx="1919287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400" b="1" dirty="0" err="1">
                <a:latin typeface="Futura Std Medium" panose="020B0502020204020303" pitchFamily="34" charset="0"/>
                <a:cs typeface="Arial"/>
              </a:rPr>
              <a:t>Masque Clarifiant</a:t>
            </a:r>
            <a:endParaRPr lang="de-DE" sz="1400" b="1" dirty="0">
              <a:latin typeface="Futura Std Medium" panose="020B0502020204020303" pitchFamily="34" charset="0"/>
              <a:cs typeface="Arial"/>
            </a:endParaRPr>
          </a:p>
          <a:p>
            <a:pPr eaLnBrk="1" hangingPunct="1">
              <a:defRPr/>
            </a:pPr>
            <a:r>
              <a:rPr lang="de-DE" sz="1400" dirty="0">
                <a:latin typeface="Futura Std Medium" panose="020B0502020204020303" pitchFamily="34" charset="0"/>
                <a:cs typeface="Arial"/>
              </a:rPr>
              <a:t>Skin clarifying mask, absorbs excess sebum. Use overnight as a cream to treat </a:t>
            </a:r>
            <a:r>
              <a:rPr lang="de-DE" sz="1400" dirty="0" err="1">
                <a:latin typeface="Futura Std Medium" panose="020B0502020204020303" pitchFamily="34" charset="0"/>
                <a:cs typeface="Arial"/>
              </a:rPr>
              <a:t>heat</a:t>
            </a:r>
            <a:r>
              <a:rPr lang="de-DE" sz="1400" dirty="0">
                <a:latin typeface="Futura Std Medium" panose="020B0502020204020303" pitchFamily="34" charset="0"/>
                <a:cs typeface="Arial"/>
              </a:rPr>
              <a:t> </a:t>
            </a:r>
            <a:r>
              <a:rPr lang="de-DE" sz="1400" dirty="0" err="1">
                <a:latin typeface="Futura Std Medium" panose="020B0502020204020303" pitchFamily="34" charset="0"/>
                <a:cs typeface="Arial"/>
              </a:rPr>
              <a:t>rash</a:t>
            </a:r>
            <a:r>
              <a:rPr lang="de-DE" sz="1400" dirty="0">
                <a:latin typeface="Futura Std Medium" panose="020B0502020204020303" pitchFamily="34" charset="0"/>
                <a:cs typeface="Arial"/>
              </a:rPr>
              <a:t> on the décolleté and back.</a:t>
            </a:r>
          </a:p>
          <a:p>
            <a:pPr eaLnBrk="1" hangingPunct="1">
              <a:defRPr/>
            </a:pPr>
            <a:r>
              <a:rPr lang="de-DE" sz="1000" dirty="0" err="1">
                <a:latin typeface="Futura Std Medium" panose="020B0502020204020303" pitchFamily="34" charset="0"/>
                <a:cs typeface="Arial"/>
              </a:rPr>
              <a:t>Bisabolol</a:t>
            </a:r>
            <a:r>
              <a:rPr lang="de-DE" sz="1000" dirty="0">
                <a:latin typeface="Futura Std Medium" panose="020B0502020204020303" pitchFamily="34" charset="0"/>
                <a:cs typeface="Arial"/>
              </a:rPr>
              <a:t>, kaolin, vitamin A + E</a:t>
            </a:r>
            <a:endParaRPr lang="de-DE" sz="1400" dirty="0">
              <a:latin typeface="Futura Std Medium" panose="020B0502020204020303" pitchFamily="34" charset="0"/>
              <a:cs typeface="Arial"/>
            </a:endParaRPr>
          </a:p>
        </p:txBody>
      </p:sp>
      <p:pic>
        <p:nvPicPr>
          <p:cNvPr id="16397" name="Grafi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1" t="68913" r="32436" b="8015"/>
          <a:stretch>
            <a:fillRect/>
          </a:stretch>
        </p:blipFill>
        <p:spPr bwMode="auto">
          <a:xfrm>
            <a:off x="366713" y="1952625"/>
            <a:ext cx="154305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9" t="32632" r="16977" b="7945"/>
          <a:stretch>
            <a:fillRect/>
          </a:stretch>
        </p:blipFill>
        <p:spPr bwMode="auto">
          <a:xfrm>
            <a:off x="2265363" y="2403475"/>
            <a:ext cx="1120775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9" name="Textfeld 1"/>
          <p:cNvSpPr txBox="1">
            <a:spLocks noChangeArrowheads="1"/>
          </p:cNvSpPr>
          <p:nvPr/>
        </p:nvSpPr>
        <p:spPr bwMode="auto">
          <a:xfrm>
            <a:off x="228600" y="300038"/>
            <a:ext cx="65944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>
                <a:latin typeface="Schnyder L Bold" pitchFamily="50" charset="0"/>
              </a:rPr>
              <a:t>Méthode Clarifiante - for blemished skin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icture 3"/>
          <p:cNvSpPr>
            <a:spLocks noChangeAspect="1" noChangeArrowheads="1"/>
          </p:cNvSpPr>
          <p:nvPr/>
        </p:nvSpPr>
        <p:spPr bwMode="auto">
          <a:xfrm>
            <a:off x="-1590675" y="1331913"/>
            <a:ext cx="195421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latin typeface="Futura Std Medium" panose="020B0502020204020303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195263" y="298450"/>
            <a:ext cx="6477000" cy="4000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2000" dirty="0" err="1">
                <a:latin typeface="Schnyder L Bold" pitchFamily="50" charset="0"/>
                <a:cs typeface="Arial"/>
              </a:rPr>
              <a:t>Méthode Régénérante </a:t>
            </a:r>
            <a:r>
              <a:rPr lang="de-DE" sz="2000" dirty="0">
                <a:latin typeface="Schnyder L Bold" pitchFamily="50" charset="0"/>
                <a:cs typeface="Arial"/>
              </a:rPr>
              <a:t>- Well- </a:t>
            </a:r>
            <a:r>
              <a:rPr lang="de-DE" sz="2000" dirty="0" err="1">
                <a:latin typeface="Schnyder L Bold" pitchFamily="50" charset="0"/>
                <a:cs typeface="Arial"/>
              </a:rPr>
              <a:t>Aging </a:t>
            </a:r>
            <a:r>
              <a:rPr lang="de-DE" sz="2000" dirty="0">
                <a:latin typeface="Schnyder L Bold" pitchFamily="50" charset="0"/>
                <a:cs typeface="Arial"/>
              </a:rPr>
              <a:t>Care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1277938" y="6245225"/>
            <a:ext cx="1990725" cy="2032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400" b="1" dirty="0">
                <a:latin typeface="Futura Std Medium" panose="020B0502020204020303" pitchFamily="34" charset="0"/>
                <a:cs typeface="Arial"/>
              </a:rPr>
              <a:t>Rich </a:t>
            </a:r>
            <a:r>
              <a:rPr lang="de-DE" sz="1400" b="1" dirty="0" err="1">
                <a:latin typeface="Futura Std Medium" panose="020B0502020204020303" pitchFamily="34" charset="0"/>
                <a:cs typeface="Arial"/>
              </a:rPr>
              <a:t>Micellar Cleansing </a:t>
            </a:r>
            <a:r>
              <a:rPr lang="de-DE" sz="1400" b="1" dirty="0">
                <a:latin typeface="Futura Std Medium" panose="020B0502020204020303" pitchFamily="34" charset="0"/>
                <a:cs typeface="Arial"/>
              </a:rPr>
              <a:t>Cream</a:t>
            </a:r>
          </a:p>
          <a:p>
            <a:pPr eaLnBrk="1" hangingPunct="1">
              <a:defRPr/>
            </a:pPr>
            <a:r>
              <a:rPr lang="de-DE" sz="1200" dirty="0">
                <a:latin typeface="Futura Std Medium" panose="020B0502020204020303" pitchFamily="34" charset="0"/>
                <a:cs typeface="Arial"/>
              </a:rPr>
              <a:t>Cleanses face and eye make-up quickly and gently.</a:t>
            </a:r>
          </a:p>
          <a:p>
            <a:pPr eaLnBrk="1" hangingPunct="1">
              <a:defRPr/>
            </a:pP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Leaves the </a:t>
            </a:r>
            <a:r>
              <a:rPr lang="de-DE" sz="1200" dirty="0">
                <a:latin typeface="Futura Std Medium" panose="020B0502020204020303" pitchFamily="34" charset="0"/>
                <a:cs typeface="Arial"/>
              </a:rPr>
              <a:t>skin feeling relaxed and nourished.</a:t>
            </a:r>
          </a:p>
          <a:p>
            <a:pPr eaLnBrk="1" hangingPunct="1">
              <a:defRPr/>
            </a:pPr>
            <a:endParaRPr lang="de-DE" sz="1000" dirty="0">
              <a:latin typeface="Futura Std Medium" panose="020B0502020204020303" pitchFamily="34" charset="0"/>
              <a:cs typeface="Arial"/>
            </a:endParaRPr>
          </a:p>
          <a:p>
            <a:pPr eaLnBrk="1" hangingPunct="1">
              <a:defRPr/>
            </a:pPr>
            <a:r>
              <a:rPr lang="de-DE" sz="1000" dirty="0" err="1">
                <a:latin typeface="Futura Std Medium" panose="020B0502020204020303" pitchFamily="34" charset="0"/>
                <a:cs typeface="Arial"/>
              </a:rPr>
              <a:t>Glycolipids </a:t>
            </a:r>
            <a:r>
              <a:rPr lang="de-DE" sz="1000" dirty="0">
                <a:latin typeface="Futura Std Medium" panose="020B0502020204020303" pitchFamily="34" charset="0"/>
                <a:cs typeface="Arial"/>
              </a:rPr>
              <a:t>obtained from 100 % natural sugar building blocks form micelles that attract dirt like magnets</a:t>
            </a:r>
            <a:r>
              <a:rPr lang="de-DE" sz="800" dirty="0">
                <a:latin typeface="Futura Std Medium" panose="020B0502020204020303" pitchFamily="34" charset="0"/>
                <a:cs typeface="Arial"/>
              </a:rPr>
              <a:t>.  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4375150" y="6491288"/>
            <a:ext cx="2062163" cy="17859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400" b="1" dirty="0" err="1">
                <a:latin typeface="Futura Std Medium" panose="020B0502020204020303" pitchFamily="34" charset="0"/>
                <a:cs typeface="Arial"/>
              </a:rPr>
              <a:t>Revitalising Hydro </a:t>
            </a:r>
            <a:r>
              <a:rPr lang="de-DE" sz="1400" b="1" dirty="0">
                <a:latin typeface="Futura Std Medium" panose="020B0502020204020303" pitchFamily="34" charset="0"/>
                <a:cs typeface="Arial"/>
              </a:rPr>
              <a:t>Toner</a:t>
            </a:r>
          </a:p>
          <a:p>
            <a:pPr eaLnBrk="1" hangingPunct="1">
              <a:defRPr/>
            </a:pPr>
            <a:r>
              <a:rPr lang="de-DE" sz="1400" dirty="0" err="1">
                <a:latin typeface="Futura Std Medium" panose="020B0502020204020303" pitchFamily="34" charset="0"/>
                <a:cs typeface="Arial"/>
              </a:rPr>
              <a:t>Intensively</a:t>
            </a:r>
            <a:r>
              <a:rPr lang="de-DE" sz="1400" dirty="0">
                <a:latin typeface="Futura Std Medium" panose="020B0502020204020303" pitchFamily="34" charset="0"/>
                <a:cs typeface="Arial"/>
              </a:rPr>
              <a:t> </a:t>
            </a:r>
            <a:r>
              <a:rPr lang="de-DE" sz="1400" dirty="0" err="1">
                <a:latin typeface="Futura Std Medium" panose="020B0502020204020303" pitchFamily="34" charset="0"/>
                <a:cs typeface="Arial"/>
              </a:rPr>
              <a:t>refreshes</a:t>
            </a:r>
            <a:r>
              <a:rPr lang="de-DE" sz="1400" dirty="0">
                <a:latin typeface="Futura Std Medium" panose="020B0502020204020303" pitchFamily="34" charset="0"/>
                <a:cs typeface="Arial"/>
              </a:rPr>
              <a:t> and revitalises the skin </a:t>
            </a:r>
            <a:r>
              <a:rPr lang="de-DE" sz="1400" dirty="0" err="1">
                <a:latin typeface="Futura Std Medium" panose="020B0502020204020303" pitchFamily="34" charset="0"/>
                <a:cs typeface="Arial"/>
              </a:rPr>
              <a:t>with</a:t>
            </a:r>
            <a:r>
              <a:rPr lang="de-DE" sz="1400" dirty="0">
                <a:latin typeface="Futura Std Medium" panose="020B0502020204020303" pitchFamily="34" charset="0"/>
                <a:cs typeface="Arial"/>
              </a:rPr>
              <a:t> </a:t>
            </a:r>
            <a:r>
              <a:rPr lang="de-DE" sz="1400" dirty="0" err="1">
                <a:latin typeface="Futura Std Medium" panose="020B0502020204020303" pitchFamily="34" charset="0"/>
                <a:cs typeface="Arial"/>
              </a:rPr>
              <a:t>moisture</a:t>
            </a:r>
            <a:r>
              <a:rPr lang="de-DE" sz="1400" dirty="0">
                <a:latin typeface="Futura Std Medium" panose="020B0502020204020303" pitchFamily="34" charset="0"/>
                <a:cs typeface="Arial"/>
              </a:rPr>
              <a:t>.</a:t>
            </a:r>
          </a:p>
          <a:p>
            <a:pPr eaLnBrk="1" hangingPunct="1">
              <a:defRPr/>
            </a:pPr>
            <a:endParaRPr lang="de-DE" sz="1000" dirty="0">
              <a:latin typeface="Futura Std Medium" panose="020B0502020204020303" pitchFamily="34" charset="0"/>
              <a:cs typeface="Arial"/>
            </a:endParaRPr>
          </a:p>
          <a:p>
            <a:pPr eaLnBrk="1" hangingPunct="1">
              <a:defRPr/>
            </a:pPr>
            <a:r>
              <a:rPr lang="de-DE" sz="1000" dirty="0">
                <a:latin typeface="Futura Std Medium" panose="020B0502020204020303" pitchFamily="34" charset="0"/>
                <a:cs typeface="Arial"/>
              </a:rPr>
              <a:t>Microalgae, white lupins, </a:t>
            </a:r>
          </a:p>
          <a:p>
            <a:pPr eaLnBrk="1" hangingPunct="1">
              <a:defRPr/>
            </a:pPr>
            <a:r>
              <a:rPr lang="de-DE" sz="1000" dirty="0">
                <a:latin typeface="Futura Std Medium" panose="020B0502020204020303" pitchFamily="34" charset="0"/>
                <a:cs typeface="Arial"/>
              </a:rPr>
              <a:t>Skin-identical moisturising building blocks</a:t>
            </a:r>
          </a:p>
        </p:txBody>
      </p:sp>
      <p:pic>
        <p:nvPicPr>
          <p:cNvPr id="18438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24957" r="46851" b="4089"/>
          <a:stretch>
            <a:fillRect/>
          </a:stretch>
        </p:blipFill>
        <p:spPr bwMode="auto">
          <a:xfrm>
            <a:off x="244475" y="6261100"/>
            <a:ext cx="88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feld 2"/>
          <p:cNvSpPr txBox="1">
            <a:spLocks noChangeArrowheads="1"/>
          </p:cNvSpPr>
          <p:nvPr/>
        </p:nvSpPr>
        <p:spPr bwMode="auto">
          <a:xfrm>
            <a:off x="244475" y="4243388"/>
            <a:ext cx="4854575" cy="1831975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 dirty="0" err="1">
                <a:latin typeface="Futura Std Medium" panose="020B0502020204020303" pitchFamily="34" charset="0"/>
              </a:rPr>
              <a:t>Revitalising</a:t>
            </a:r>
            <a:r>
              <a:rPr lang="de-DE" altLang="de-DE" sz="1400" b="1" dirty="0">
                <a:latin typeface="Futura Std Medium" panose="020B0502020204020303" pitchFamily="34" charset="0"/>
              </a:rPr>
              <a:t> Aroma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Complex</a:t>
            </a:r>
            <a:r>
              <a:rPr lang="de-DE" altLang="de-DE" sz="1400" b="1" dirty="0">
                <a:latin typeface="Futura Std Medium" panose="020B0502020204020303" pitchFamily="34" charset="0"/>
              </a:rPr>
              <a:t> -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ready-to-use</a:t>
            </a:r>
            <a:r>
              <a:rPr lang="de-DE" altLang="de-DE" sz="1400" b="1" dirty="0">
                <a:latin typeface="Futura Std Medium" panose="020B0502020204020303" pitchFamily="34" charset="0"/>
              </a:rPr>
              <a:t>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aroma</a:t>
            </a:r>
            <a:r>
              <a:rPr lang="de-DE" altLang="de-DE" sz="1400" b="1" dirty="0">
                <a:latin typeface="Futura Std Medium" panose="020B0502020204020303" pitchFamily="34" charset="0"/>
              </a:rPr>
              <a:t>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oil</a:t>
            </a:r>
            <a:endParaRPr lang="de-DE" altLang="de-DE" sz="1400" b="1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400" b="1" dirty="0">
                <a:latin typeface="Futura Std Medium" panose="020B0502020204020303" pitchFamily="34" charset="0"/>
              </a:rPr>
              <a:t>10 ml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retail</a:t>
            </a:r>
            <a:r>
              <a:rPr lang="de-DE" altLang="de-DE" sz="1400" b="1" dirty="0">
                <a:latin typeface="Futura Std Medium" panose="020B0502020204020303" pitchFamily="34" charset="0"/>
              </a:rPr>
              <a:t>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size</a:t>
            </a:r>
            <a:endParaRPr lang="de-DE" altLang="de-DE" sz="1200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400" b="1" dirty="0" err="1">
                <a:latin typeface="Futura Std Medium" panose="020B0502020204020303" pitchFamily="34" charset="0"/>
              </a:rPr>
              <a:t>Revitalising</a:t>
            </a:r>
            <a:r>
              <a:rPr lang="de-DE" altLang="de-DE" sz="1400" b="1" dirty="0">
                <a:latin typeface="Futura Std Medium" panose="020B0502020204020303" pitchFamily="34" charset="0"/>
              </a:rPr>
              <a:t> Aroma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Concentrate</a:t>
            </a:r>
            <a:r>
              <a:rPr lang="de-DE" altLang="de-DE" sz="1400" b="1" dirty="0">
                <a:latin typeface="Futura Std Medium" panose="020B0502020204020303" pitchFamily="34" charset="0"/>
              </a:rPr>
              <a:t> -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use</a:t>
            </a:r>
            <a:r>
              <a:rPr lang="de-DE" altLang="de-DE" sz="1400" b="1" dirty="0">
                <a:latin typeface="Futura Std Medium" panose="020B0502020204020303" pitchFamily="34" charset="0"/>
              </a:rPr>
              <a:t>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diluted</a:t>
            </a:r>
            <a:r>
              <a:rPr lang="de-DE" altLang="de-DE" sz="1400" b="1" dirty="0">
                <a:latin typeface="Futura Std Medium" panose="020B0502020204020303" pitchFamily="34" charset="0"/>
              </a:rPr>
              <a:t>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only</a:t>
            </a:r>
            <a:endParaRPr lang="de-DE" altLang="de-DE" sz="1400" b="1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400" b="1" dirty="0">
                <a:latin typeface="Futura Std Medium" panose="020B0502020204020303" pitchFamily="34" charset="0"/>
              </a:rPr>
              <a:t>30 ml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cabinet</a:t>
            </a:r>
            <a:r>
              <a:rPr lang="de-DE" altLang="de-DE" sz="1400" b="1" dirty="0">
                <a:latin typeface="Futura Std Medium" panose="020B0502020204020303" pitchFamily="34" charset="0"/>
              </a:rPr>
              <a:t>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size</a:t>
            </a:r>
            <a:endParaRPr lang="de-DE" altLang="de-DE" sz="1400" b="1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200" dirty="0" err="1">
                <a:latin typeface="Futura Std Medium" panose="020B0502020204020303" pitchFamily="34" charset="0"/>
              </a:rPr>
              <a:t>Vitalising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for</a:t>
            </a:r>
            <a:r>
              <a:rPr lang="de-DE" altLang="de-DE" sz="1200" dirty="0">
                <a:latin typeface="Futura Std Medium" panose="020B0502020204020303" pitchFamily="34" charset="0"/>
              </a:rPr>
              <a:t> a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fresh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complexion</a:t>
            </a:r>
            <a:r>
              <a:rPr lang="de-DE" altLang="de-DE" sz="1200" dirty="0">
                <a:latin typeface="Futura Std Medium" panose="020B0502020204020303" pitchFamily="34" charset="0"/>
              </a:rPr>
              <a:t>,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tightens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the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tissue</a:t>
            </a:r>
            <a:r>
              <a:rPr lang="de-DE" altLang="de-DE" sz="1200" dirty="0">
                <a:latin typeface="Futura Std Medium" panose="020B0502020204020303" pitchFamily="34" charset="0"/>
              </a:rPr>
              <a:t>,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invigorating</a:t>
            </a:r>
            <a:r>
              <a:rPr lang="de-DE" altLang="de-DE" sz="1200" dirty="0">
                <a:latin typeface="Futura Std Medium" panose="020B0502020204020303" pitchFamily="34" charset="0"/>
              </a:rPr>
              <a:t>,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very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refreshing</a:t>
            </a:r>
            <a:r>
              <a:rPr lang="de-DE" altLang="de-DE" sz="1200" dirty="0">
                <a:latin typeface="Futura Std Medium" panose="020B0502020204020303" pitchFamily="34" charset="0"/>
              </a:rPr>
              <a:t>,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stimulates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circulation</a:t>
            </a:r>
            <a:r>
              <a:rPr lang="de-DE" altLang="de-DE" sz="1200" dirty="0">
                <a:latin typeface="Futura Std Medium" panose="020B0502020204020303" pitchFamily="34" charset="0"/>
              </a:rPr>
              <a:t>.</a:t>
            </a:r>
          </a:p>
          <a:p>
            <a:pPr eaLnBrk="1" hangingPunct="1"/>
            <a:r>
              <a:rPr lang="de-DE" altLang="de-DE" sz="1200" dirty="0" err="1">
                <a:latin typeface="Futura Std Medium" panose="020B0502020204020303" pitchFamily="34" charset="0"/>
              </a:rPr>
              <a:t>Effect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through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inhalation</a:t>
            </a:r>
            <a:r>
              <a:rPr lang="de-DE" altLang="de-DE" sz="1200" dirty="0">
                <a:latin typeface="Futura Std Medium" panose="020B0502020204020303" pitchFamily="34" charset="0"/>
              </a:rPr>
              <a:t>: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energises</a:t>
            </a:r>
            <a:r>
              <a:rPr lang="de-DE" altLang="de-DE" sz="1200" dirty="0">
                <a:latin typeface="Futura Std Medium" panose="020B0502020204020303" pitchFamily="34" charset="0"/>
              </a:rPr>
              <a:t>,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promotes</a:t>
            </a:r>
            <a:r>
              <a:rPr lang="de-DE" altLang="de-DE" sz="1200" dirty="0"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regeneration</a:t>
            </a:r>
            <a:r>
              <a:rPr lang="de-DE" altLang="de-DE" sz="1200" dirty="0">
                <a:latin typeface="Futura Std Medium" panose="020B0502020204020303" pitchFamily="34" charset="0"/>
              </a:rPr>
              <a:t>.</a:t>
            </a:r>
          </a:p>
          <a:p>
            <a:pPr eaLnBrk="1" hangingPunct="1"/>
            <a:endParaRPr lang="de-DE" altLang="de-DE" sz="1200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900" dirty="0" err="1">
                <a:latin typeface="Futura Std Medium" panose="020B0502020204020303" pitchFamily="34" charset="0"/>
              </a:rPr>
              <a:t>Thyme</a:t>
            </a:r>
            <a:r>
              <a:rPr lang="de-DE" altLang="de-DE" sz="900" dirty="0">
                <a:latin typeface="Futura Std Medium" panose="020B0502020204020303" pitchFamily="34" charset="0"/>
              </a:rPr>
              <a:t>,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rosemary</a:t>
            </a:r>
            <a:r>
              <a:rPr lang="de-DE" altLang="de-DE" sz="900" dirty="0">
                <a:latin typeface="Futura Std Medium" panose="020B0502020204020303" pitchFamily="34" charset="0"/>
              </a:rPr>
              <a:t>, mint,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rose</a:t>
            </a:r>
            <a:r>
              <a:rPr lang="de-DE" altLang="de-DE" sz="900" dirty="0">
                <a:latin typeface="Futura Std Medium" panose="020B0502020204020303" pitchFamily="34" charset="0"/>
              </a:rPr>
              <a:t>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geranium</a:t>
            </a:r>
            <a:r>
              <a:rPr lang="de-DE" altLang="de-DE" sz="900" dirty="0">
                <a:latin typeface="Futura Std Medium" panose="020B0502020204020303" pitchFamily="34" charset="0"/>
              </a:rPr>
              <a:t>,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peppermint</a:t>
            </a:r>
            <a:endParaRPr lang="de-DE" altLang="de-DE" sz="900" dirty="0">
              <a:latin typeface="Futura Std Medium" panose="020B0502020204020303" pitchFamily="34" charset="0"/>
            </a:endParaRPr>
          </a:p>
        </p:txBody>
      </p:sp>
      <p:pic>
        <p:nvPicPr>
          <p:cNvPr id="18440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4373563"/>
            <a:ext cx="79057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846138"/>
            <a:ext cx="52101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849313"/>
            <a:ext cx="9017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Grafi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544638"/>
            <a:ext cx="8286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287588"/>
            <a:ext cx="77946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Textfeld 2"/>
          <p:cNvSpPr txBox="1">
            <a:spLocks noChangeArrowheads="1"/>
          </p:cNvSpPr>
          <p:nvPr/>
        </p:nvSpPr>
        <p:spPr bwMode="auto">
          <a:xfrm>
            <a:off x="244475" y="2887663"/>
            <a:ext cx="6510338" cy="1169987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>
                <a:latin typeface="Futura Std Medium" panose="020B0502020204020303" pitchFamily="34" charset="0"/>
              </a:rPr>
              <a:t>encapsulated edelweiss extract/vegetable lipoamino acids/</a:t>
            </a:r>
          </a:p>
          <a:p>
            <a:pPr eaLnBrk="1" hangingPunct="1"/>
            <a:r>
              <a:rPr lang="de-DE" altLang="de-DE" sz="1400" b="1">
                <a:latin typeface="Futura Std Medium" panose="020B0502020204020303" pitchFamily="34" charset="0"/>
              </a:rPr>
              <a:t>GREEN </a:t>
            </a:r>
            <a:r>
              <a:rPr lang="de-DE" altLang="de-DE" sz="1400">
                <a:latin typeface="Futura Std Medium" panose="020B0502020204020303" pitchFamily="34" charset="0"/>
              </a:rPr>
              <a:t>MICROALGAE          </a:t>
            </a:r>
          </a:p>
          <a:p>
            <a:pPr eaLnBrk="1" hangingPunct="1"/>
            <a:r>
              <a:rPr lang="de-DE" altLang="de-DE" sz="1400">
                <a:latin typeface="Futura Std Medium" panose="020B0502020204020303" pitchFamily="34" charset="0"/>
              </a:rPr>
              <a:t>Well-ageing formula actively combats skin ageing before it becomes visible. </a:t>
            </a:r>
          </a:p>
          <a:p>
            <a:pPr eaLnBrk="1" hangingPunct="1"/>
            <a:r>
              <a:rPr lang="de-DE" altLang="de-DE" sz="1400">
                <a:latin typeface="Futura Std Medium" panose="020B0502020204020303" pitchFamily="34" charset="0"/>
              </a:rPr>
              <a:t>Reduced Inflamm-aging, suitable from 25 years to 75+.</a:t>
            </a:r>
          </a:p>
          <a:p>
            <a:pPr eaLnBrk="1" hangingPunct="1"/>
            <a:r>
              <a:rPr lang="de-DE" altLang="de-DE" sz="1400">
                <a:latin typeface="Futura Std Medium" panose="020B0502020204020303" pitchFamily="34" charset="0"/>
              </a:rPr>
              <a:t>Encapsulated active ingredients have a targeted effect on collagen production and connective tissue.</a:t>
            </a:r>
          </a:p>
        </p:txBody>
      </p:sp>
      <p:pic>
        <p:nvPicPr>
          <p:cNvPr id="18446" name="Grafik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7475" r="33202" b="5113"/>
          <a:stretch>
            <a:fillRect/>
          </a:stretch>
        </p:blipFill>
        <p:spPr bwMode="auto">
          <a:xfrm>
            <a:off x="3595688" y="5819775"/>
            <a:ext cx="71755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Grafik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4" t="40872" r="33083" b="4337"/>
          <a:stretch>
            <a:fillRect/>
          </a:stretch>
        </p:blipFill>
        <p:spPr bwMode="auto">
          <a:xfrm>
            <a:off x="5718175" y="4067175"/>
            <a:ext cx="950913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icture 3"/>
          <p:cNvSpPr>
            <a:spLocks noChangeAspect="1" noChangeArrowheads="1"/>
          </p:cNvSpPr>
          <p:nvPr/>
        </p:nvSpPr>
        <p:spPr bwMode="auto">
          <a:xfrm>
            <a:off x="-1590675" y="1331913"/>
            <a:ext cx="195421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latin typeface="Futura Std Medium" panose="020B0502020204020303" pitchFamily="34" charset="0"/>
            </a:endParaRPr>
          </a:p>
        </p:txBody>
      </p:sp>
      <p:sp>
        <p:nvSpPr>
          <p:cNvPr id="20483" name="Picture 3"/>
          <p:cNvSpPr>
            <a:spLocks noChangeAspect="1" noChangeArrowheads="1"/>
          </p:cNvSpPr>
          <p:nvPr/>
        </p:nvSpPr>
        <p:spPr bwMode="auto">
          <a:xfrm flipH="1">
            <a:off x="2352675" y="1193800"/>
            <a:ext cx="20272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latin typeface="Futura Std Medium" panose="020B0502020204020303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227013" y="290513"/>
            <a:ext cx="6475412" cy="4000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2000" dirty="0" err="1">
                <a:latin typeface="Schnyder L Bold" pitchFamily="50" charset="0"/>
                <a:cs typeface="Arial"/>
              </a:rPr>
              <a:t>Méthode Régénérante Well-Aging </a:t>
            </a:r>
            <a:r>
              <a:rPr lang="de-DE" sz="2000" dirty="0">
                <a:latin typeface="Schnyder L Bold" pitchFamily="50" charset="0"/>
                <a:cs typeface="Arial"/>
              </a:rPr>
              <a:t>Care</a:t>
            </a:r>
          </a:p>
        </p:txBody>
      </p:sp>
      <p:sp>
        <p:nvSpPr>
          <p:cNvPr id="20485" name="Textfeld 2"/>
          <p:cNvSpPr txBox="1">
            <a:spLocks noChangeArrowheads="1"/>
          </p:cNvSpPr>
          <p:nvPr/>
        </p:nvSpPr>
        <p:spPr bwMode="auto">
          <a:xfrm>
            <a:off x="227013" y="7329488"/>
            <a:ext cx="4970462" cy="861774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 dirty="0" err="1">
                <a:latin typeface="Futura Std Medium" panose="020B0502020204020303" pitchFamily="34" charset="0"/>
              </a:rPr>
              <a:t>Révitalising</a:t>
            </a:r>
            <a:r>
              <a:rPr lang="de-DE" altLang="de-DE" sz="1400" b="1" dirty="0">
                <a:latin typeface="Futura Std Medium" panose="020B0502020204020303" pitchFamily="34" charset="0"/>
              </a:rPr>
              <a:t> Lipid Cream</a:t>
            </a:r>
          </a:p>
          <a:p>
            <a:pPr eaLnBrk="1" hangingPunct="1"/>
            <a:r>
              <a:rPr lang="de-DE" altLang="de-DE" sz="1400" dirty="0" err="1">
                <a:latin typeface="Futura Std Medium" panose="020B0502020204020303" pitchFamily="34" charset="0"/>
              </a:rPr>
              <a:t>Nourishes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very</a:t>
            </a:r>
            <a:r>
              <a:rPr lang="de-DE" altLang="de-DE" sz="1400" dirty="0">
                <a:latin typeface="Futura Std Medium" panose="020B0502020204020303" pitchFamily="34" charset="0"/>
              </a:rPr>
              <a:t> dry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skin</a:t>
            </a:r>
            <a:endParaRPr lang="de-DE" altLang="de-DE" sz="1400" dirty="0">
              <a:latin typeface="Futura Std Medium" panose="020B0502020204020303" pitchFamily="34" charset="0"/>
            </a:endParaRPr>
          </a:p>
          <a:p>
            <a:pPr eaLnBrk="1" hangingPunct="1"/>
            <a:endParaRPr lang="de-DE" altLang="de-DE" sz="1000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000" dirty="0">
                <a:latin typeface="Futura Std Medium" panose="020B0502020204020303" pitchFamily="34" charset="0"/>
              </a:rPr>
              <a:t>Vitamin F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from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polyunsaturated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fatty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acids</a:t>
            </a:r>
            <a:r>
              <a:rPr lang="de-DE" altLang="de-DE" sz="1000" dirty="0">
                <a:latin typeface="Futura Std Medium" panose="020B0502020204020303" pitchFamily="34" charset="0"/>
              </a:rPr>
              <a:t>,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which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the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body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cannot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produce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itself</a:t>
            </a:r>
            <a:r>
              <a:rPr lang="de-DE" altLang="de-DE" sz="1200" dirty="0">
                <a:latin typeface="Futura Std Medium" panose="020B0502020204020303" pitchFamily="34" charset="0"/>
              </a:rPr>
              <a:t>.</a:t>
            </a:r>
          </a:p>
        </p:txBody>
      </p:sp>
      <p:sp>
        <p:nvSpPr>
          <p:cNvPr id="20486" name="Textfeld 2"/>
          <p:cNvSpPr txBox="1">
            <a:spLocks noChangeArrowheads="1"/>
          </p:cNvSpPr>
          <p:nvPr/>
        </p:nvSpPr>
        <p:spPr bwMode="auto">
          <a:xfrm>
            <a:off x="134938" y="4387850"/>
            <a:ext cx="5230812" cy="1354138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>
                <a:latin typeface="Futura Std Medium" panose="020B0502020204020303" pitchFamily="34" charset="0"/>
              </a:rPr>
              <a:t>Révitalising Hydro-Cream</a:t>
            </a:r>
          </a:p>
          <a:p>
            <a:pPr eaLnBrk="1" hangingPunct="1"/>
            <a:endParaRPr lang="de-DE" altLang="de-DE" sz="1400" b="1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400">
                <a:latin typeface="Futura Std Medium" panose="020B0502020204020303" pitchFamily="34" charset="0"/>
              </a:rPr>
              <a:t>Moisturising cream for every skin condition</a:t>
            </a:r>
          </a:p>
          <a:p>
            <a:pPr eaLnBrk="1" hangingPunct="1"/>
            <a:r>
              <a:rPr lang="de-DE" altLang="de-DE" sz="1400">
                <a:latin typeface="Futura Std Medium" panose="020B0502020204020303" pitchFamily="34" charset="0"/>
              </a:rPr>
              <a:t>Feather-light texture, skin is soothingly nourished</a:t>
            </a:r>
          </a:p>
          <a:p>
            <a:pPr eaLnBrk="1" hangingPunct="1"/>
            <a:endParaRPr lang="de-DE" altLang="de-DE" sz="1400" b="1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000">
                <a:latin typeface="Futura Std Medium" panose="020B0502020204020303" pitchFamily="34" charset="0"/>
              </a:rPr>
              <a:t>Rambutan (Asian superfruit, similar to lychee) optimises </a:t>
            </a:r>
            <a:r>
              <a:rPr lang="de-DE" altLang="de-DE" sz="1200">
                <a:latin typeface="Futura Std Medium" panose="020B0502020204020303" pitchFamily="34" charset="0"/>
              </a:rPr>
              <a:t>moisture</a:t>
            </a:r>
            <a:r>
              <a:rPr lang="de-DE" altLang="de-DE" sz="1000">
                <a:latin typeface="Futura Std Medium" panose="020B0502020204020303" pitchFamily="34" charset="0"/>
              </a:rPr>
              <a:t> levels</a:t>
            </a:r>
          </a:p>
        </p:txBody>
      </p:sp>
      <p:sp>
        <p:nvSpPr>
          <p:cNvPr id="20487" name="Textfeld 2"/>
          <p:cNvSpPr txBox="1">
            <a:spLocks noChangeArrowheads="1"/>
          </p:cNvSpPr>
          <p:nvPr/>
        </p:nvSpPr>
        <p:spPr bwMode="auto">
          <a:xfrm>
            <a:off x="2166938" y="5808663"/>
            <a:ext cx="4691062" cy="1416050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>
                <a:latin typeface="Futura Std Medium" panose="020B0502020204020303" pitchFamily="34" charset="0"/>
              </a:rPr>
              <a:t>Révitalising Balance Cream</a:t>
            </a:r>
            <a:endParaRPr lang="de-DE" altLang="de-DE" sz="1400">
              <a:latin typeface="Futura Std Medium" panose="020B0502020204020303" pitchFamily="34" charset="0"/>
            </a:endParaRPr>
          </a:p>
          <a:p>
            <a:pPr eaLnBrk="1" hangingPunct="1"/>
            <a:endParaRPr lang="de-DE" altLang="de-DE" sz="140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400">
                <a:latin typeface="Futura Std Medium" panose="020B0502020204020303" pitchFamily="34" charset="0"/>
              </a:rPr>
              <a:t>For skin conditions from slightly dry to combination skin. Well absorbed. </a:t>
            </a:r>
            <a:endParaRPr lang="de-DE" altLang="de-DE" sz="1000">
              <a:latin typeface="Futura Std Medium" panose="020B0502020204020303" pitchFamily="34" charset="0"/>
            </a:endParaRPr>
          </a:p>
          <a:p>
            <a:pPr eaLnBrk="1" hangingPunct="1"/>
            <a:endParaRPr lang="de-DE" altLang="de-DE" sz="100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000">
                <a:latin typeface="Futura Std Medium" panose="020B0502020204020303" pitchFamily="34" charset="0"/>
              </a:rPr>
              <a:t>Active ingredient from TCM fungi protects the epidermis from stress caused by environmental factors. </a:t>
            </a:r>
          </a:p>
        </p:txBody>
      </p:sp>
      <p:pic>
        <p:nvPicPr>
          <p:cNvPr id="20488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7" t="48918" r="9154" b="6532"/>
          <a:stretch>
            <a:fillRect/>
          </a:stretch>
        </p:blipFill>
        <p:spPr bwMode="auto">
          <a:xfrm>
            <a:off x="404813" y="6053138"/>
            <a:ext cx="15843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1" t="47630" r="15324" b="4741"/>
          <a:stretch>
            <a:fillRect/>
          </a:stretch>
        </p:blipFill>
        <p:spPr bwMode="auto">
          <a:xfrm>
            <a:off x="5084763" y="7224713"/>
            <a:ext cx="13874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8" t="31331" r="18057" b="3598"/>
          <a:stretch>
            <a:fillRect/>
          </a:stretch>
        </p:blipFill>
        <p:spPr bwMode="auto">
          <a:xfrm>
            <a:off x="52388" y="768350"/>
            <a:ext cx="136683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feld 2"/>
          <p:cNvSpPr txBox="1">
            <a:spLocks noChangeArrowheads="1"/>
          </p:cNvSpPr>
          <p:nvPr/>
        </p:nvSpPr>
        <p:spPr bwMode="auto">
          <a:xfrm>
            <a:off x="1408113" y="768350"/>
            <a:ext cx="5294312" cy="1570038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>
                <a:latin typeface="Futura Std Medium" panose="020B0502020204020303" pitchFamily="34" charset="0"/>
              </a:rPr>
              <a:t>Revitalising Serum</a:t>
            </a:r>
          </a:p>
          <a:p>
            <a:pPr eaLnBrk="1" hangingPunct="1"/>
            <a:r>
              <a:rPr lang="de-DE" altLang="de-DE" sz="1400" b="1">
                <a:latin typeface="Futura Std Medium" panose="020B0502020204020303" pitchFamily="34" charset="0"/>
              </a:rPr>
              <a:t>For face, neck and eye contours </a:t>
            </a:r>
            <a:r>
              <a:rPr lang="de-DE" altLang="de-DE" sz="1400">
                <a:latin typeface="Futura Std Medium" panose="020B0502020204020303" pitchFamily="34" charset="0"/>
              </a:rPr>
              <a:t>(replaces eye cream)</a:t>
            </a:r>
          </a:p>
          <a:p>
            <a:pPr eaLnBrk="1" hangingPunct="1"/>
            <a:r>
              <a:rPr lang="de-DE" altLang="de-DE" sz="1400">
                <a:latin typeface="Futura Std Medium" panose="020B0502020204020303" pitchFamily="34" charset="0"/>
              </a:rPr>
              <a:t>Refines any skin texture. Ideal for long-term use.</a:t>
            </a:r>
          </a:p>
          <a:p>
            <a:pPr eaLnBrk="1" hangingPunct="1"/>
            <a:r>
              <a:rPr lang="de-DE" altLang="de-DE" sz="1400">
                <a:latin typeface="Futura Std Medium" panose="020B0502020204020303" pitchFamily="34" charset="0"/>
              </a:rPr>
              <a:t>Very well tolerated even by sensitive skin.  </a:t>
            </a:r>
          </a:p>
          <a:p>
            <a:pPr eaLnBrk="1" hangingPunct="1"/>
            <a:r>
              <a:rPr lang="de-DE" altLang="de-DE" sz="1400">
                <a:latin typeface="Futura Std Medium" panose="020B0502020204020303" pitchFamily="34" charset="0"/>
              </a:rPr>
              <a:t>Apply daily to toned skin.</a:t>
            </a:r>
          </a:p>
          <a:p>
            <a:pPr eaLnBrk="1" hangingPunct="1"/>
            <a:endParaRPr lang="de-DE" altLang="de-DE" sz="1400" b="1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000">
                <a:latin typeface="Futura Std Medium" panose="020B0502020204020303" pitchFamily="34" charset="0"/>
              </a:rPr>
              <a:t>Phyto-retinol from baccuchiol, pistacia </a:t>
            </a:r>
            <a:r>
              <a:rPr lang="de-DE" altLang="de-DE" sz="1200">
                <a:latin typeface="Futura Std Medium" panose="020B0502020204020303" pitchFamily="34" charset="0"/>
              </a:rPr>
              <a:t>resin</a:t>
            </a:r>
          </a:p>
        </p:txBody>
      </p:sp>
      <p:pic>
        <p:nvPicPr>
          <p:cNvPr id="2049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8" t="19872" r="19666" b="5418"/>
          <a:stretch>
            <a:fillRect/>
          </a:stretch>
        </p:blipFill>
        <p:spPr bwMode="auto">
          <a:xfrm>
            <a:off x="5400675" y="4076700"/>
            <a:ext cx="12239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Grafi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765425"/>
            <a:ext cx="16795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Textfeld 2"/>
          <p:cNvSpPr txBox="1">
            <a:spLocks noChangeArrowheads="1"/>
          </p:cNvSpPr>
          <p:nvPr/>
        </p:nvSpPr>
        <p:spPr bwMode="auto">
          <a:xfrm>
            <a:off x="1733550" y="2416175"/>
            <a:ext cx="4968875" cy="1724025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 dirty="0" err="1">
                <a:latin typeface="Futura Std Medium" panose="020B0502020204020303" pitchFamily="34" charset="0"/>
              </a:rPr>
              <a:t>Révitalising</a:t>
            </a:r>
            <a:r>
              <a:rPr lang="de-DE" altLang="de-DE" sz="1400" b="1" dirty="0">
                <a:latin typeface="Futura Std Medium" panose="020B0502020204020303" pitchFamily="34" charset="0"/>
              </a:rPr>
              <a:t>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Capsules</a:t>
            </a:r>
            <a:endParaRPr lang="de-DE" altLang="de-DE" sz="1400" b="1" dirty="0">
              <a:latin typeface="Futura Std Medium" panose="020B0502020204020303" pitchFamily="34" charset="0"/>
            </a:endParaRPr>
          </a:p>
          <a:p>
            <a:pPr eaLnBrk="1" hangingPunct="1"/>
            <a:endParaRPr lang="de-DE" altLang="de-DE" sz="1400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CH" altLang="de-DE" sz="1400" dirty="0">
                <a:latin typeface="Futura Std Medium" panose="020B0502020204020303" pitchFamily="34" charset="0"/>
              </a:rPr>
              <a:t>The </a:t>
            </a:r>
            <a:r>
              <a:rPr lang="de-CH" altLang="de-DE" sz="1400" dirty="0" err="1">
                <a:latin typeface="Futura Std Medium" panose="020B0502020204020303" pitchFamily="34" charset="0"/>
              </a:rPr>
              <a:t>facial</a:t>
            </a:r>
            <a:r>
              <a:rPr lang="de-CH" altLang="de-DE" sz="1400" dirty="0">
                <a:latin typeface="Futura Std Medium" panose="020B0502020204020303" pitchFamily="34" charset="0"/>
              </a:rPr>
              <a:t> care </a:t>
            </a:r>
            <a:r>
              <a:rPr lang="de-CH" altLang="de-DE" sz="1400" dirty="0" err="1">
                <a:latin typeface="Futura Std Medium" panose="020B0502020204020303" pitchFamily="34" charset="0"/>
              </a:rPr>
              <a:t>oil</a:t>
            </a:r>
            <a:r>
              <a:rPr lang="de-CH" altLang="de-DE" sz="1400" dirty="0">
                <a:latin typeface="Futura Std Medium" panose="020B0502020204020303" pitchFamily="34" charset="0"/>
              </a:rPr>
              <a:t> </a:t>
            </a:r>
            <a:r>
              <a:rPr lang="de-CH" altLang="de-DE" sz="1400" dirty="0" err="1">
                <a:latin typeface="Futura Std Medium" panose="020B0502020204020303" pitchFamily="34" charset="0"/>
              </a:rPr>
              <a:t>made</a:t>
            </a:r>
            <a:r>
              <a:rPr lang="de-CH" altLang="de-DE" sz="1400" dirty="0">
                <a:latin typeface="Futura Std Medium" panose="020B0502020204020303" pitchFamily="34" charset="0"/>
              </a:rPr>
              <a:t> </a:t>
            </a:r>
            <a:r>
              <a:rPr lang="de-CH" altLang="de-DE" sz="1400" dirty="0" err="1">
                <a:latin typeface="Futura Std Medium" panose="020B0502020204020303" pitchFamily="34" charset="0"/>
              </a:rPr>
              <a:t>from</a:t>
            </a:r>
            <a:r>
              <a:rPr lang="de-CH" altLang="de-DE" sz="1400" dirty="0">
                <a:latin typeface="Futura Std Medium" panose="020B0502020204020303" pitchFamily="34" charset="0"/>
              </a:rPr>
              <a:t> </a:t>
            </a:r>
            <a:r>
              <a:rPr lang="de-CH" altLang="de-DE" sz="1400" dirty="0" err="1">
                <a:latin typeface="Futura Std Medium" panose="020B0502020204020303" pitchFamily="34" charset="0"/>
              </a:rPr>
              <a:t>borage</a:t>
            </a:r>
            <a:r>
              <a:rPr lang="de-CH" altLang="de-DE" sz="1400" dirty="0">
                <a:latin typeface="Futura Std Medium" panose="020B0502020204020303" pitchFamily="34" charset="0"/>
              </a:rPr>
              <a:t>, beta-</a:t>
            </a:r>
            <a:r>
              <a:rPr lang="de-CH" altLang="de-DE" sz="1400" dirty="0" err="1">
                <a:latin typeface="Futura Std Medium" panose="020B0502020204020303" pitchFamily="34" charset="0"/>
              </a:rPr>
              <a:t>carotene</a:t>
            </a:r>
            <a:r>
              <a:rPr lang="de-CH" altLang="de-DE" sz="1400" dirty="0">
                <a:latin typeface="Futura Std Medium" panose="020B0502020204020303" pitchFamily="34" charset="0"/>
              </a:rPr>
              <a:t> and </a:t>
            </a:r>
            <a:r>
              <a:rPr lang="de-CH" altLang="de-DE" sz="1400" dirty="0" err="1">
                <a:latin typeface="Futura Std Medium" panose="020B0502020204020303" pitchFamily="34" charset="0"/>
              </a:rPr>
              <a:t>seaweed</a:t>
            </a:r>
            <a:r>
              <a:rPr lang="de-CH" altLang="de-DE" sz="1400" dirty="0">
                <a:latin typeface="Futura Std Medium" panose="020B0502020204020303" pitchFamily="34" charset="0"/>
              </a:rPr>
              <a:t> </a:t>
            </a:r>
            <a:r>
              <a:rPr lang="de-CH" altLang="de-DE" sz="1400" dirty="0" err="1">
                <a:latin typeface="Futura Std Medium" panose="020B0502020204020303" pitchFamily="34" charset="0"/>
              </a:rPr>
              <a:t>extract</a:t>
            </a:r>
            <a:r>
              <a:rPr lang="de-CH" altLang="de-DE" sz="1400" dirty="0">
                <a:latin typeface="Futura Std Medium" panose="020B0502020204020303" pitchFamily="34" charset="0"/>
              </a:rPr>
              <a:t> </a:t>
            </a:r>
            <a:r>
              <a:rPr lang="de-CH" altLang="de-DE" sz="1400" dirty="0" err="1">
                <a:latin typeface="Futura Std Medium" panose="020B0502020204020303" pitchFamily="34" charset="0"/>
              </a:rPr>
              <a:t>revitalises</a:t>
            </a:r>
            <a:r>
              <a:rPr lang="de-CH" altLang="de-DE" sz="1400" dirty="0">
                <a:latin typeface="Futura Std Medium" panose="020B0502020204020303" pitchFamily="34" charset="0"/>
              </a:rPr>
              <a:t> and </a:t>
            </a:r>
            <a:r>
              <a:rPr lang="de-CH" altLang="de-DE" sz="1400" dirty="0" err="1">
                <a:latin typeface="Futura Std Medium" panose="020B0502020204020303" pitchFamily="34" charset="0"/>
              </a:rPr>
              <a:t>protects</a:t>
            </a:r>
            <a:r>
              <a:rPr lang="de-CH" altLang="de-DE" sz="1400" dirty="0">
                <a:latin typeface="Futura Std Medium" panose="020B0502020204020303" pitchFamily="34" charset="0"/>
              </a:rPr>
              <a:t> at </a:t>
            </a:r>
            <a:r>
              <a:rPr lang="de-CH" altLang="de-DE" sz="1400" dirty="0" err="1">
                <a:latin typeface="Futura Std Medium" panose="020B0502020204020303" pitchFamily="34" charset="0"/>
              </a:rPr>
              <a:t>cellular</a:t>
            </a:r>
            <a:r>
              <a:rPr lang="de-CH" altLang="de-DE" sz="1400" dirty="0">
                <a:latin typeface="Futura Std Medium" panose="020B0502020204020303" pitchFamily="34" charset="0"/>
              </a:rPr>
              <a:t> </a:t>
            </a:r>
            <a:r>
              <a:rPr lang="de-CH" altLang="de-DE" sz="1400" dirty="0" err="1">
                <a:latin typeface="Futura Std Medium" panose="020B0502020204020303" pitchFamily="34" charset="0"/>
              </a:rPr>
              <a:t>level</a:t>
            </a:r>
            <a:r>
              <a:rPr lang="de-CH" altLang="de-DE" sz="1400" dirty="0">
                <a:latin typeface="Futura Std Medium" panose="020B0502020204020303" pitchFamily="34" charset="0"/>
              </a:rPr>
              <a:t>. The </a:t>
            </a:r>
            <a:r>
              <a:rPr lang="de-CH" altLang="de-DE" sz="1400" dirty="0" err="1">
                <a:latin typeface="Futura Std Medium" panose="020B0502020204020303" pitchFamily="34" charset="0"/>
              </a:rPr>
              <a:t>intensively</a:t>
            </a:r>
            <a:r>
              <a:rPr lang="de-CH" altLang="de-DE" sz="1400" dirty="0">
                <a:latin typeface="Futura Std Medium" panose="020B0502020204020303" pitchFamily="34" charset="0"/>
              </a:rPr>
              <a:t> </a:t>
            </a:r>
            <a:r>
              <a:rPr lang="de-CH" altLang="de-DE" sz="1400" dirty="0" err="1">
                <a:latin typeface="Futura Std Medium" panose="020B0502020204020303" pitchFamily="34" charset="0"/>
              </a:rPr>
              <a:t>nourished</a:t>
            </a:r>
            <a:r>
              <a:rPr lang="de-CH" altLang="de-DE" sz="1400" dirty="0">
                <a:latin typeface="Futura Std Medium" panose="020B0502020204020303" pitchFamily="34" charset="0"/>
              </a:rPr>
              <a:t> </a:t>
            </a:r>
            <a:r>
              <a:rPr lang="de-CH" altLang="de-DE" sz="1400" dirty="0" err="1">
                <a:latin typeface="Futura Std Medium" panose="020B0502020204020303" pitchFamily="34" charset="0"/>
              </a:rPr>
              <a:t>skin</a:t>
            </a:r>
            <a:r>
              <a:rPr lang="de-CH" altLang="de-DE" sz="1400" dirty="0">
                <a:latin typeface="Futura Std Medium" panose="020B0502020204020303" pitchFamily="34" charset="0"/>
              </a:rPr>
              <a:t> </a:t>
            </a:r>
            <a:r>
              <a:rPr lang="de-CH" altLang="de-DE" sz="1400" dirty="0" err="1">
                <a:latin typeface="Futura Std Medium" panose="020B0502020204020303" pitchFamily="34" charset="0"/>
              </a:rPr>
              <a:t>is</a:t>
            </a:r>
            <a:r>
              <a:rPr lang="de-CH" altLang="de-DE" sz="1400" dirty="0">
                <a:latin typeface="Futura Std Medium" panose="020B0502020204020303" pitchFamily="34" charset="0"/>
              </a:rPr>
              <a:t> </a:t>
            </a:r>
            <a:r>
              <a:rPr lang="de-CH" altLang="de-DE" sz="1400" dirty="0" err="1">
                <a:latin typeface="Futura Std Medium" panose="020B0502020204020303" pitchFamily="34" charset="0"/>
              </a:rPr>
              <a:t>finer-pored</a:t>
            </a:r>
            <a:r>
              <a:rPr lang="de-CH" altLang="de-DE" sz="1400" dirty="0">
                <a:latin typeface="Futura Std Medium" panose="020B0502020204020303" pitchFamily="34" charset="0"/>
              </a:rPr>
              <a:t>, firmer and </a:t>
            </a:r>
            <a:r>
              <a:rPr lang="de-CH" altLang="de-DE" sz="1400" dirty="0" err="1">
                <a:latin typeface="Futura Std Medium" panose="020B0502020204020303" pitchFamily="34" charset="0"/>
              </a:rPr>
              <a:t>silky</a:t>
            </a:r>
            <a:r>
              <a:rPr lang="de-CH" altLang="de-DE" sz="1400" dirty="0">
                <a:latin typeface="Futura Std Medium" panose="020B0502020204020303" pitchFamily="34" charset="0"/>
              </a:rPr>
              <a:t> smooth</a:t>
            </a:r>
            <a:r>
              <a:rPr lang="de-DE" altLang="de-DE" sz="1400" dirty="0">
                <a:latin typeface="Futura Std Medium" panose="020B0502020204020303" pitchFamily="34" charset="0"/>
              </a:rPr>
              <a:t>.</a:t>
            </a:r>
          </a:p>
          <a:p>
            <a:pPr eaLnBrk="1" hangingPunct="1"/>
            <a:endParaRPr lang="de-DE" altLang="de-DE" sz="1400" b="1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000" dirty="0">
                <a:latin typeface="Futura Std Medium" panose="020B0502020204020303" pitchFamily="34" charset="0"/>
              </a:rPr>
              <a:t>Gamma-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linolenic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acid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from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borage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oil</a:t>
            </a:r>
            <a:r>
              <a:rPr lang="de-DE" altLang="de-DE" sz="1000" dirty="0">
                <a:latin typeface="Futura Std Medium" panose="020B0502020204020303" pitchFamily="34" charset="0"/>
              </a:rPr>
              <a:t>,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macadamia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nut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oil</a:t>
            </a:r>
            <a:r>
              <a:rPr lang="de-DE" altLang="de-DE" sz="1000" dirty="0">
                <a:latin typeface="Futura Std Medium" panose="020B0502020204020303" pitchFamily="34" charset="0"/>
              </a:rPr>
              <a:t>,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freshwater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algae</a:t>
            </a:r>
            <a:r>
              <a:rPr lang="de-DE" altLang="de-DE" sz="1000" dirty="0">
                <a:latin typeface="Futura Std Medium" panose="020B0502020204020303" pitchFamily="34" charset="0"/>
              </a:rPr>
              <a:t>, </a:t>
            </a:r>
            <a:r>
              <a:rPr lang="de-DE" altLang="de-DE" sz="1200" dirty="0" err="1">
                <a:latin typeface="Futura Std Medium" panose="020B0502020204020303" pitchFamily="34" charset="0"/>
              </a:rPr>
              <a:t>winged</a:t>
            </a:r>
            <a:r>
              <a:rPr lang="de-DE" altLang="de-DE" sz="1000" dirty="0">
                <a:latin typeface="Futura Std Medium" panose="020B0502020204020303" pitchFamily="34" charset="0"/>
              </a:rPr>
              <a:t> </a:t>
            </a:r>
            <a:r>
              <a:rPr lang="de-DE" altLang="de-DE" sz="1000" dirty="0" err="1">
                <a:latin typeface="Futura Std Medium" panose="020B0502020204020303" pitchFamily="34" charset="0"/>
              </a:rPr>
              <a:t>kelp</a:t>
            </a:r>
            <a:endParaRPr lang="de-DE" altLang="de-DE" sz="1000" dirty="0">
              <a:latin typeface="Futura Std Medium" panose="020B0502020204020303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icture 3"/>
          <p:cNvSpPr>
            <a:spLocks noChangeAspect="1" noChangeArrowheads="1"/>
          </p:cNvSpPr>
          <p:nvPr/>
        </p:nvSpPr>
        <p:spPr bwMode="auto">
          <a:xfrm>
            <a:off x="-1590675" y="1331913"/>
            <a:ext cx="195421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latin typeface="Futura Std Medium" panose="020B0502020204020303" pitchFamily="34" charset="0"/>
            </a:endParaRPr>
          </a:p>
        </p:txBody>
      </p:sp>
      <p:sp>
        <p:nvSpPr>
          <p:cNvPr id="22531" name="Picture 3"/>
          <p:cNvSpPr>
            <a:spLocks noChangeAspect="1" noChangeArrowheads="1"/>
          </p:cNvSpPr>
          <p:nvPr/>
        </p:nvSpPr>
        <p:spPr bwMode="auto">
          <a:xfrm flipH="1">
            <a:off x="2352675" y="1193800"/>
            <a:ext cx="20272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latin typeface="Futura Std Medium" panose="020B0502020204020303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227013" y="290513"/>
            <a:ext cx="6475412" cy="4000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2000" dirty="0" err="1">
                <a:latin typeface="Schnyder L Bold" pitchFamily="50" charset="0"/>
                <a:cs typeface="Arial"/>
              </a:rPr>
              <a:t>Méthode Régénérante Well-Aging </a:t>
            </a:r>
            <a:r>
              <a:rPr lang="de-DE" sz="2000" dirty="0">
                <a:latin typeface="Schnyder L Bold" pitchFamily="50" charset="0"/>
                <a:cs typeface="Arial"/>
              </a:rPr>
              <a:t>Care</a:t>
            </a:r>
          </a:p>
        </p:txBody>
      </p:sp>
      <p:sp>
        <p:nvSpPr>
          <p:cNvPr id="22533" name="Textfeld 2"/>
          <p:cNvSpPr txBox="1">
            <a:spLocks noChangeArrowheads="1"/>
          </p:cNvSpPr>
          <p:nvPr/>
        </p:nvSpPr>
        <p:spPr bwMode="auto">
          <a:xfrm>
            <a:off x="231775" y="965200"/>
            <a:ext cx="5291138" cy="2646363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 dirty="0">
                <a:latin typeface="Futura Std Medium" panose="020B0502020204020303" pitchFamily="34" charset="0"/>
              </a:rPr>
              <a:t>Skin Modelling Peel Off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Mask</a:t>
            </a:r>
            <a:endParaRPr lang="de-DE" altLang="de-DE" sz="1400" b="1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400" b="1" dirty="0" err="1">
                <a:latin typeface="Futura Std Medium" panose="020B0502020204020303" pitchFamily="34" charset="0"/>
              </a:rPr>
              <a:t>For</a:t>
            </a:r>
            <a:r>
              <a:rPr lang="de-DE" altLang="de-DE" sz="1400" b="1" dirty="0">
                <a:latin typeface="Futura Std Medium" panose="020B0502020204020303" pitchFamily="34" charset="0"/>
              </a:rPr>
              <a:t>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face</a:t>
            </a:r>
            <a:r>
              <a:rPr lang="de-DE" altLang="de-DE" sz="1400" b="1" dirty="0">
                <a:latin typeface="Futura Std Medium" panose="020B0502020204020303" pitchFamily="34" charset="0"/>
              </a:rPr>
              <a:t> and </a:t>
            </a:r>
            <a:r>
              <a:rPr lang="de-DE" altLang="de-DE" sz="1400" b="1" dirty="0" err="1">
                <a:latin typeface="Futura Std Medium" panose="020B0502020204020303" pitchFamily="34" charset="0"/>
              </a:rPr>
              <a:t>body</a:t>
            </a:r>
            <a:endParaRPr lang="de-DE" altLang="de-DE" sz="1400" b="1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400" b="1" dirty="0" err="1">
                <a:solidFill>
                  <a:srgbClr val="BE9FDF"/>
                </a:solidFill>
                <a:latin typeface="Futura Std Medium" panose="020B0502020204020303" pitchFamily="34" charset="0"/>
              </a:rPr>
              <a:t>For</a:t>
            </a:r>
            <a:r>
              <a:rPr lang="de-DE" altLang="de-DE" sz="1400" b="1" dirty="0">
                <a:solidFill>
                  <a:srgbClr val="BE9FDF"/>
                </a:solidFill>
                <a:latin typeface="Futura Std Medium" panose="020B0502020204020303" pitchFamily="34" charset="0"/>
              </a:rPr>
              <a:t> professional </a:t>
            </a:r>
            <a:r>
              <a:rPr lang="de-DE" altLang="de-DE" sz="1400" b="1" dirty="0" err="1">
                <a:solidFill>
                  <a:srgbClr val="BE9FDF"/>
                </a:solidFill>
                <a:latin typeface="Futura Std Medium" panose="020B0502020204020303" pitchFamily="34" charset="0"/>
              </a:rPr>
              <a:t>use</a:t>
            </a:r>
            <a:r>
              <a:rPr lang="de-DE" altLang="de-DE" sz="1400" b="1" dirty="0">
                <a:solidFill>
                  <a:srgbClr val="BE9FDF"/>
                </a:solidFill>
                <a:latin typeface="Futura Std Medium" panose="020B0502020204020303" pitchFamily="34" charset="0"/>
              </a:rPr>
              <a:t> </a:t>
            </a:r>
            <a:r>
              <a:rPr lang="de-DE" altLang="de-DE" sz="1400" b="1" dirty="0" err="1">
                <a:solidFill>
                  <a:srgbClr val="BE9FDF"/>
                </a:solidFill>
                <a:latin typeface="Futura Std Medium" panose="020B0502020204020303" pitchFamily="34" charset="0"/>
              </a:rPr>
              <a:t>only</a:t>
            </a:r>
            <a:endParaRPr lang="de-DE" altLang="de-DE" sz="1400" b="1" dirty="0">
              <a:solidFill>
                <a:srgbClr val="BE9FDF"/>
              </a:solidFill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400" b="1" dirty="0">
                <a:latin typeface="Futura Std Medium" panose="020B0502020204020303" pitchFamily="34" charset="0"/>
              </a:rPr>
              <a:t> </a:t>
            </a:r>
          </a:p>
          <a:p>
            <a:pPr eaLnBrk="1" hangingPunct="1"/>
            <a:r>
              <a:rPr lang="de-DE" altLang="de-DE" sz="1400" dirty="0" err="1">
                <a:latin typeface="Futura Std Medium" panose="020B0502020204020303" pitchFamily="34" charset="0"/>
              </a:rPr>
              <a:t>Multifunctional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modelling</a:t>
            </a:r>
            <a:r>
              <a:rPr lang="de-DE" altLang="de-DE" sz="1400" dirty="0">
                <a:latin typeface="Futura Std Medium" panose="020B0502020204020303" pitchFamily="34" charset="0"/>
              </a:rPr>
              <a:t>. </a:t>
            </a:r>
          </a:p>
          <a:p>
            <a:pPr eaLnBrk="1" hangingPunct="1"/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</a:p>
          <a:p>
            <a:pPr eaLnBrk="1" hangingPunct="1"/>
            <a:r>
              <a:rPr lang="de-DE" altLang="de-DE" sz="1400" dirty="0">
                <a:latin typeface="Futura Std Medium" panose="020B0502020204020303" pitchFamily="34" charset="0"/>
              </a:rPr>
              <a:t>10 - 20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minutes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application</a:t>
            </a:r>
            <a:r>
              <a:rPr lang="de-DE" altLang="de-DE" sz="1400" dirty="0">
                <a:latin typeface="Futura Std Medium" panose="020B0502020204020303" pitchFamily="34" charset="0"/>
              </a:rPr>
              <a:t> time. </a:t>
            </a:r>
          </a:p>
          <a:p>
            <a:pPr eaLnBrk="1" hangingPunct="1"/>
            <a:r>
              <a:rPr lang="de-DE" altLang="de-DE" sz="1400" dirty="0">
                <a:latin typeface="Futura Std Medium" panose="020B0502020204020303" pitchFamily="34" charset="0"/>
              </a:rPr>
              <a:t>The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skin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is</a:t>
            </a:r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remodelled</a:t>
            </a:r>
            <a:r>
              <a:rPr lang="de-DE" altLang="de-DE" sz="1400" dirty="0">
                <a:latin typeface="Futura Std Medium" panose="020B0502020204020303" pitchFamily="34" charset="0"/>
              </a:rPr>
              <a:t> and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strengthened</a:t>
            </a:r>
            <a:r>
              <a:rPr lang="de-DE" altLang="de-DE" sz="1400" dirty="0">
                <a:latin typeface="Futura Std Medium" panose="020B0502020204020303" pitchFamily="34" charset="0"/>
              </a:rPr>
              <a:t>.</a:t>
            </a:r>
          </a:p>
          <a:p>
            <a:pPr eaLnBrk="1" hangingPunct="1"/>
            <a:r>
              <a:rPr lang="de-DE" altLang="de-DE" sz="1400" dirty="0">
                <a:latin typeface="Futura Std Medium" panose="020B0502020204020303" pitchFamily="34" charset="0"/>
              </a:rPr>
              <a:t> </a:t>
            </a:r>
          </a:p>
          <a:p>
            <a:pPr eaLnBrk="1" hangingPunct="1"/>
            <a:r>
              <a:rPr lang="de-DE" altLang="de-DE" sz="1400" dirty="0" err="1">
                <a:latin typeface="Futura Std Medium" panose="020B0502020204020303" pitchFamily="34" charset="0"/>
              </a:rPr>
              <a:t>Application</a:t>
            </a:r>
            <a:r>
              <a:rPr lang="de-DE" altLang="de-DE" sz="1400" dirty="0">
                <a:latin typeface="Futura Std Medium" panose="020B0502020204020303" pitchFamily="34" charset="0"/>
              </a:rPr>
              <a:t>: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see</a:t>
            </a:r>
            <a:r>
              <a:rPr lang="de-DE" altLang="de-DE" sz="1400" dirty="0">
                <a:latin typeface="Futura Std Medium" panose="020B0502020204020303" pitchFamily="34" charset="0"/>
              </a:rPr>
              <a:t> Home </a:t>
            </a:r>
            <a:r>
              <a:rPr lang="de-DE" altLang="de-DE" sz="1400" dirty="0" err="1">
                <a:latin typeface="Futura Std Medium" panose="020B0502020204020303" pitchFamily="34" charset="0"/>
              </a:rPr>
              <a:t>of</a:t>
            </a:r>
            <a:r>
              <a:rPr lang="de-DE" altLang="de-DE" sz="1400" dirty="0">
                <a:latin typeface="Futura Std Medium" panose="020B0502020204020303" pitchFamily="34" charset="0"/>
              </a:rPr>
              <a:t> Education</a:t>
            </a:r>
          </a:p>
          <a:p>
            <a:pPr eaLnBrk="1" hangingPunct="1"/>
            <a:endParaRPr lang="de-DE" altLang="de-DE" sz="1400" b="1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200" dirty="0">
                <a:latin typeface="Futura Std Medium" panose="020B0502020204020303" pitchFamily="34" charset="0"/>
              </a:rPr>
              <a:t>	</a:t>
            </a:r>
          </a:p>
        </p:txBody>
      </p:sp>
      <p:pic>
        <p:nvPicPr>
          <p:cNvPr id="22534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981075"/>
            <a:ext cx="22923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icture 3"/>
          <p:cNvSpPr>
            <a:spLocks noChangeAspect="1" noChangeArrowheads="1"/>
          </p:cNvSpPr>
          <p:nvPr/>
        </p:nvSpPr>
        <p:spPr bwMode="auto">
          <a:xfrm flipH="1">
            <a:off x="2352675" y="1193800"/>
            <a:ext cx="20272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600">
              <a:solidFill>
                <a:srgbClr val="000000"/>
              </a:solidFill>
              <a:latin typeface="Futura Md" charset="0"/>
            </a:endParaRPr>
          </a:p>
        </p:txBody>
      </p:sp>
      <p:sp>
        <p:nvSpPr>
          <p:cNvPr id="24579" name="Textfeld 1"/>
          <p:cNvSpPr txBox="1">
            <a:spLocks noChangeArrowheads="1"/>
          </p:cNvSpPr>
          <p:nvPr/>
        </p:nvSpPr>
        <p:spPr bwMode="auto">
          <a:xfrm>
            <a:off x="238125" y="327025"/>
            <a:ext cx="647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rgbClr val="000000"/>
                </a:solidFill>
                <a:latin typeface="Schnyder L Demi" pitchFamily="50" charset="0"/>
              </a:rPr>
              <a:t>Dermosthétique ® AGE ³ REVERSAL TECHNOLOGY</a:t>
            </a:r>
          </a:p>
        </p:txBody>
      </p:sp>
      <p:sp>
        <p:nvSpPr>
          <p:cNvPr id="24580" name="Textfeld 2"/>
          <p:cNvSpPr txBox="1">
            <a:spLocks noChangeArrowheads="1"/>
          </p:cNvSpPr>
          <p:nvPr/>
        </p:nvSpPr>
        <p:spPr bwMode="auto">
          <a:xfrm>
            <a:off x="1508125" y="2503488"/>
            <a:ext cx="1901825" cy="1292225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000000"/>
                </a:solidFill>
                <a:latin typeface="Futura Std Medium" panose="020B0502020204020303" pitchFamily="34" charset="0"/>
              </a:rPr>
              <a:t>INSTANT LIFTING </a:t>
            </a:r>
          </a:p>
          <a:p>
            <a:pPr eaLnBrk="1" hangingPunct="1"/>
            <a:r>
              <a:rPr lang="de-DE" altLang="de-DE" sz="1200" b="1" dirty="0">
                <a:solidFill>
                  <a:srgbClr val="000000"/>
                </a:solidFill>
                <a:latin typeface="Futura Std Medium" panose="020B0502020204020303" pitchFamily="34" charset="0"/>
              </a:rPr>
              <a:t>EYE </a:t>
            </a:r>
            <a:r>
              <a:rPr lang="de-DE" altLang="de-DE" sz="1100" dirty="0">
                <a:solidFill>
                  <a:srgbClr val="000000"/>
                </a:solidFill>
                <a:latin typeface="Futura Std Medium" panose="020B0502020204020303" pitchFamily="34" charset="0"/>
              </a:rPr>
              <a:t>PATCH     </a:t>
            </a:r>
          </a:p>
          <a:p>
            <a:pPr eaLnBrk="1" hangingPunct="1"/>
            <a:r>
              <a:rPr lang="de-DE" altLang="de-DE" sz="1200" dirty="0">
                <a:solidFill>
                  <a:srgbClr val="000000"/>
                </a:solidFill>
                <a:latin typeface="Futura Std Medium" panose="020B0502020204020303" pitchFamily="34" charset="0"/>
              </a:rPr>
              <a:t>Hydrogel </a:t>
            </a:r>
            <a:r>
              <a:rPr lang="de-DE" altLang="de-DE" sz="1200" dirty="0" err="1">
                <a:solidFill>
                  <a:srgbClr val="000000"/>
                </a:solidFill>
                <a:latin typeface="Futura Std Medium" panose="020B0502020204020303" pitchFamily="34" charset="0"/>
              </a:rPr>
              <a:t>eye</a:t>
            </a:r>
            <a:r>
              <a:rPr lang="de-DE" altLang="de-DE" sz="1200" dirty="0">
                <a:solidFill>
                  <a:srgbClr val="000000"/>
                </a:solidFill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solidFill>
                  <a:srgbClr val="000000"/>
                </a:solidFill>
                <a:latin typeface="Futura Std Medium" panose="020B0502020204020303" pitchFamily="34" charset="0"/>
              </a:rPr>
              <a:t>pads</a:t>
            </a:r>
            <a:r>
              <a:rPr lang="de-DE" altLang="de-DE" sz="1200" dirty="0">
                <a:solidFill>
                  <a:srgbClr val="000000"/>
                </a:solidFill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solidFill>
                  <a:srgbClr val="000000"/>
                </a:solidFill>
                <a:latin typeface="Futura Std Medium" panose="020B0502020204020303" pitchFamily="34" charset="0"/>
              </a:rPr>
              <a:t>with</a:t>
            </a:r>
            <a:r>
              <a:rPr lang="de-DE" altLang="de-DE" sz="1200" dirty="0">
                <a:solidFill>
                  <a:srgbClr val="000000"/>
                </a:solidFill>
                <a:latin typeface="Futura Std Medium" panose="020B0502020204020303" pitchFamily="34" charset="0"/>
              </a:rPr>
              <a:t> </a:t>
            </a:r>
          </a:p>
          <a:p>
            <a:pPr eaLnBrk="1" hangingPunct="1"/>
            <a:r>
              <a:rPr lang="de-DE" altLang="de-DE" sz="1200" dirty="0">
                <a:solidFill>
                  <a:srgbClr val="000000"/>
                </a:solidFill>
                <a:latin typeface="Futura Std Medium" panose="020B0502020204020303" pitchFamily="34" charset="0"/>
              </a:rPr>
              <a:t>Instant </a:t>
            </a:r>
            <a:r>
              <a:rPr lang="de-DE" altLang="de-DE" sz="1200" dirty="0" err="1">
                <a:solidFill>
                  <a:srgbClr val="000000"/>
                </a:solidFill>
                <a:latin typeface="Futura Std Medium" panose="020B0502020204020303" pitchFamily="34" charset="0"/>
              </a:rPr>
              <a:t>lifting</a:t>
            </a:r>
            <a:r>
              <a:rPr lang="de-DE" altLang="de-DE" sz="1200" dirty="0">
                <a:solidFill>
                  <a:srgbClr val="000000"/>
                </a:solidFill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solidFill>
                  <a:srgbClr val="000000"/>
                </a:solidFill>
                <a:latin typeface="Futura Std Medium" panose="020B0502020204020303" pitchFamily="34" charset="0"/>
              </a:rPr>
              <a:t>effect</a:t>
            </a:r>
            <a:r>
              <a:rPr lang="de-DE" altLang="de-DE" sz="1200" dirty="0">
                <a:solidFill>
                  <a:srgbClr val="000000"/>
                </a:solidFill>
                <a:latin typeface="Futura Std Medium" panose="020B0502020204020303" pitchFamily="34" charset="0"/>
              </a:rPr>
              <a:t>.</a:t>
            </a:r>
          </a:p>
          <a:p>
            <a:pPr eaLnBrk="1" hangingPunct="1"/>
            <a:r>
              <a:rPr lang="de-DE" altLang="de-DE" sz="1200" dirty="0" err="1">
                <a:solidFill>
                  <a:srgbClr val="000000"/>
                </a:solidFill>
                <a:latin typeface="Futura Std Medium" panose="020B0502020204020303" pitchFamily="34" charset="0"/>
              </a:rPr>
              <a:t>Fragrance-free</a:t>
            </a:r>
            <a:endParaRPr lang="de-DE" altLang="de-DE" sz="1200" dirty="0">
              <a:solidFill>
                <a:srgbClr val="000000"/>
              </a:solidFill>
              <a:latin typeface="Futura Std Medium" panose="020B0502020204020303" pitchFamily="34" charset="0"/>
            </a:endParaRPr>
          </a:p>
          <a:p>
            <a:endParaRPr lang="de-DE" altLang="de-DE" sz="900" dirty="0">
              <a:solidFill>
                <a:srgbClr val="000000"/>
              </a:solidFill>
              <a:latin typeface="Futura Std Medium" panose="020B0502020204020303" pitchFamily="34" charset="0"/>
            </a:endParaRPr>
          </a:p>
          <a:p>
            <a:r>
              <a:rPr lang="de-DE" altLang="de-DE" sz="900" dirty="0">
                <a:solidFill>
                  <a:srgbClr val="000000"/>
                </a:solidFill>
                <a:latin typeface="Futura Std Medium" panose="020B0502020204020303" pitchFamily="34" charset="0"/>
              </a:rPr>
              <a:t>Age ³ </a:t>
            </a:r>
            <a:r>
              <a:rPr lang="de-DE" altLang="de-DE" sz="900" dirty="0" err="1">
                <a:solidFill>
                  <a:srgbClr val="000000"/>
                </a:solidFill>
                <a:latin typeface="Futura Std Medium" panose="020B0502020204020303" pitchFamily="34" charset="0"/>
              </a:rPr>
              <a:t>complex</a:t>
            </a:r>
            <a:r>
              <a:rPr lang="de-DE" altLang="de-DE" sz="900" dirty="0">
                <a:solidFill>
                  <a:srgbClr val="000000"/>
                </a:solidFill>
                <a:latin typeface="Futura Std Medium" panose="020B0502020204020303" pitchFamily="34" charset="0"/>
              </a:rPr>
              <a:t>, </a:t>
            </a:r>
            <a:r>
              <a:rPr lang="de-DE" altLang="de-DE" sz="900" dirty="0" err="1">
                <a:solidFill>
                  <a:srgbClr val="000000"/>
                </a:solidFill>
                <a:latin typeface="Futura Std Medium" panose="020B0502020204020303" pitchFamily="34" charset="0"/>
              </a:rPr>
              <a:t>glucomannan</a:t>
            </a:r>
            <a:endParaRPr lang="de-DE" altLang="de-DE" sz="1100" dirty="0">
              <a:solidFill>
                <a:srgbClr val="000000"/>
              </a:solidFill>
              <a:latin typeface="Futura Std Medium" panose="020B0502020204020303" pitchFamily="34" charset="0"/>
            </a:endParaRPr>
          </a:p>
        </p:txBody>
      </p:sp>
      <p:pic>
        <p:nvPicPr>
          <p:cNvPr id="24581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398713"/>
            <a:ext cx="1382712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feld 2"/>
          <p:cNvSpPr txBox="1">
            <a:spLocks noChangeArrowheads="1"/>
          </p:cNvSpPr>
          <p:nvPr/>
        </p:nvSpPr>
        <p:spPr bwMode="auto">
          <a:xfrm>
            <a:off x="5222875" y="2305050"/>
            <a:ext cx="1489075" cy="2139047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Futura Std Medium" panose="020B0502020204020303" pitchFamily="34" charset="0"/>
              </a:rPr>
              <a:t>INSTANT LIFTING </a:t>
            </a:r>
          </a:p>
          <a:p>
            <a:pPr eaLnBrk="1" hangingPunct="1"/>
            <a:r>
              <a:rPr lang="de-DE" altLang="de-DE" sz="1200" b="1" dirty="0">
                <a:latin typeface="Futura Std Medium" panose="020B0502020204020303" pitchFamily="34" charset="0"/>
              </a:rPr>
              <a:t>FACE </a:t>
            </a:r>
            <a:r>
              <a:rPr lang="de-DE" altLang="de-DE" sz="1100" dirty="0">
                <a:latin typeface="Futura Std Medium" panose="020B0502020204020303" pitchFamily="34" charset="0"/>
              </a:rPr>
              <a:t>PATCH  </a:t>
            </a:r>
          </a:p>
          <a:p>
            <a:r>
              <a:rPr lang="de-DE" altLang="de-DE" sz="1200" b="1" dirty="0">
                <a:latin typeface="Futura Std Medium" panose="020B0502020204020303" pitchFamily="34" charset="0"/>
              </a:rPr>
              <a:t>Hydrogel </a:t>
            </a:r>
            <a:r>
              <a:rPr lang="de-DE" altLang="de-DE" sz="1200" b="1" dirty="0" err="1">
                <a:latin typeface="Futura Std Medium" panose="020B0502020204020303" pitchFamily="34" charset="0"/>
              </a:rPr>
              <a:t>face</a:t>
            </a:r>
            <a:r>
              <a:rPr lang="de-DE" altLang="de-DE" sz="1200" b="1" dirty="0">
                <a:latin typeface="Futura Std Medium" panose="020B0502020204020303" pitchFamily="34" charset="0"/>
              </a:rPr>
              <a:t> </a:t>
            </a:r>
            <a:r>
              <a:rPr lang="de-DE" altLang="de-DE" sz="1200" b="1" dirty="0" err="1">
                <a:latin typeface="Futura Std Medium" panose="020B0502020204020303" pitchFamily="34" charset="0"/>
              </a:rPr>
              <a:t>pad</a:t>
            </a:r>
            <a:r>
              <a:rPr lang="de-DE" altLang="de-DE" sz="1200" b="1" dirty="0">
                <a:latin typeface="Futura Std Medium" panose="020B0502020204020303" pitchFamily="34" charset="0"/>
              </a:rPr>
              <a:t> </a:t>
            </a:r>
            <a:r>
              <a:rPr lang="de-DE" altLang="de-DE" sz="1200" b="1" dirty="0" err="1">
                <a:latin typeface="Futura Std Medium" panose="020B0502020204020303" pitchFamily="34" charset="0"/>
              </a:rPr>
              <a:t>with</a:t>
            </a:r>
            <a:r>
              <a:rPr lang="de-DE" altLang="de-DE" sz="1200" b="1" dirty="0">
                <a:latin typeface="Futura Std Medium" panose="020B0502020204020303" pitchFamily="34" charset="0"/>
              </a:rPr>
              <a:t> instant </a:t>
            </a:r>
            <a:r>
              <a:rPr lang="de-DE" altLang="de-DE" sz="1200" b="1" dirty="0" err="1">
                <a:latin typeface="Futura Std Medium" panose="020B0502020204020303" pitchFamily="34" charset="0"/>
              </a:rPr>
              <a:t>lifting</a:t>
            </a:r>
            <a:r>
              <a:rPr lang="de-DE" altLang="de-DE" sz="1200" b="1" dirty="0">
                <a:latin typeface="Futura Std Medium" panose="020B0502020204020303" pitchFamily="34" charset="0"/>
              </a:rPr>
              <a:t> </a:t>
            </a:r>
            <a:r>
              <a:rPr lang="de-DE" altLang="de-DE" sz="1200" b="1" dirty="0" err="1">
                <a:latin typeface="Futura Std Medium" panose="020B0502020204020303" pitchFamily="34" charset="0"/>
              </a:rPr>
              <a:t>effect</a:t>
            </a:r>
            <a:endParaRPr lang="de-DE" altLang="de-DE" sz="1200" b="1" dirty="0">
              <a:latin typeface="Futura Std Medium" panose="020B0502020204020303" pitchFamily="34" charset="0"/>
            </a:endParaRPr>
          </a:p>
          <a:p>
            <a:r>
              <a:rPr lang="de-DE" altLang="de-DE" sz="1200" b="1" dirty="0">
                <a:latin typeface="Futura Std Medium" panose="020B0502020204020303" pitchFamily="34" charset="0"/>
              </a:rPr>
              <a:t>20 min </a:t>
            </a:r>
            <a:r>
              <a:rPr lang="de-DE" altLang="de-DE" sz="1200" b="1" dirty="0" err="1">
                <a:latin typeface="Futura Std Medium" panose="020B0502020204020303" pitchFamily="34" charset="0"/>
              </a:rPr>
              <a:t>development</a:t>
            </a:r>
            <a:r>
              <a:rPr lang="de-DE" altLang="de-DE" sz="1200" b="1" dirty="0">
                <a:latin typeface="Futura Std Medium" panose="020B0502020204020303" pitchFamily="34" charset="0"/>
              </a:rPr>
              <a:t> time</a:t>
            </a:r>
          </a:p>
          <a:p>
            <a:r>
              <a:rPr lang="de-DE" altLang="de-DE" sz="1100" dirty="0" err="1">
                <a:latin typeface="Futura Std Medium" panose="020B0502020204020303" pitchFamily="34" charset="0"/>
              </a:rPr>
              <a:t>Fragrance-free</a:t>
            </a:r>
            <a:endParaRPr lang="de-DE" altLang="de-DE" sz="1100" dirty="0">
              <a:latin typeface="Futura Std Medium" panose="020B0502020204020303" pitchFamily="34" charset="0"/>
            </a:endParaRPr>
          </a:p>
          <a:p>
            <a:r>
              <a:rPr lang="de-DE" altLang="de-DE" sz="900" dirty="0">
                <a:latin typeface="Futura Std Medium" panose="020B0502020204020303" pitchFamily="34" charset="0"/>
              </a:rPr>
              <a:t>Age ³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complex</a:t>
            </a:r>
            <a:r>
              <a:rPr lang="de-DE" altLang="de-DE" sz="900" dirty="0">
                <a:latin typeface="Futura Std Medium" panose="020B0502020204020303" pitchFamily="34" charset="0"/>
              </a:rPr>
              <a:t>,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glucomannan</a:t>
            </a:r>
            <a:endParaRPr lang="de-DE" altLang="de-DE" sz="900" dirty="0">
              <a:latin typeface="Futura Std Medium" panose="020B0502020204020303" pitchFamily="34" charset="0"/>
            </a:endParaRPr>
          </a:p>
          <a:p>
            <a:r>
              <a:rPr lang="de-DE" altLang="de-DE" sz="900" dirty="0" err="1">
                <a:latin typeface="Futura Std Medium" panose="020B0502020204020303" pitchFamily="34" charset="0"/>
              </a:rPr>
              <a:t>Ectoin</a:t>
            </a:r>
            <a:endParaRPr lang="de-DE" altLang="de-DE" sz="900" dirty="0">
              <a:latin typeface="Futura Std Medium" panose="020B0502020204020303" pitchFamily="34" charset="0"/>
            </a:endParaRPr>
          </a:p>
          <a:p>
            <a:r>
              <a:rPr lang="de-DE" altLang="de-DE" sz="1100" dirty="0">
                <a:latin typeface="Futura Std Medium" panose="020B0502020204020303" pitchFamily="34" charset="0"/>
              </a:rPr>
              <a:t>          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274638" y="4322763"/>
            <a:ext cx="2465387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200" b="1" dirty="0">
                <a:latin typeface="Futura Std Medium" panose="020B0502020204020303" pitchFamily="34" charset="0"/>
                <a:cs typeface="Arial"/>
              </a:rPr>
              <a:t>LIFTING EYE CREAM</a:t>
            </a:r>
          </a:p>
          <a:p>
            <a:pPr eaLnBrk="1" hangingPunct="1">
              <a:defRPr/>
            </a:pPr>
            <a:r>
              <a:rPr lang="de-DE" sz="1200" dirty="0">
                <a:latin typeface="Futura Std Medium" panose="020B0502020204020303" pitchFamily="34" charset="0"/>
                <a:cs typeface="Arial"/>
              </a:rPr>
              <a:t>Skin-firming eye care</a:t>
            </a:r>
          </a:p>
          <a:p>
            <a:pPr eaLnBrk="1" hangingPunct="1">
              <a:defRPr/>
            </a:pPr>
            <a:endParaRPr lang="de-DE" sz="1200" dirty="0">
              <a:latin typeface="Futura Std Medium" panose="020B0502020204020303" pitchFamily="34" charset="0"/>
              <a:cs typeface="Arial"/>
            </a:endParaRPr>
          </a:p>
          <a:p>
            <a:pPr eaLnBrk="1" hangingPunct="1">
              <a:defRPr/>
            </a:pP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Against</a:t>
            </a:r>
            <a:r>
              <a:rPr lang="de-DE" sz="1200" dirty="0">
                <a:latin typeface="Futura Std Medium" panose="020B0502020204020303" pitchFamily="34" charset="0"/>
                <a:cs typeface="Arial"/>
              </a:rPr>
              <a:t> </a:t>
            </a: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dark</a:t>
            </a:r>
            <a:r>
              <a:rPr lang="de-DE" sz="1200" dirty="0">
                <a:latin typeface="Futura Std Medium" panose="020B0502020204020303" pitchFamily="34" charset="0"/>
                <a:cs typeface="Arial"/>
              </a:rPr>
              <a:t> </a:t>
            </a: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eye</a:t>
            </a:r>
            <a:r>
              <a:rPr lang="de-DE" sz="1200" dirty="0">
                <a:latin typeface="Futura Std Medium" panose="020B0502020204020303" pitchFamily="34" charset="0"/>
                <a:cs typeface="Arial"/>
              </a:rPr>
              <a:t> </a:t>
            </a: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circles</a:t>
            </a:r>
            <a:r>
              <a:rPr lang="de-DE" sz="1200" dirty="0">
                <a:latin typeface="Futura Std Medium" panose="020B0502020204020303" pitchFamily="34" charset="0"/>
                <a:cs typeface="Arial"/>
              </a:rPr>
              <a:t> and </a:t>
            </a: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puffy</a:t>
            </a:r>
            <a:r>
              <a:rPr lang="de-DE" sz="1200" dirty="0">
                <a:latin typeface="Futura Std Medium" panose="020B0502020204020303" pitchFamily="34" charset="0"/>
                <a:cs typeface="Arial"/>
              </a:rPr>
              <a:t> </a:t>
            </a: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eyes</a:t>
            </a:r>
            <a:endParaRPr lang="de-DE" sz="1200" dirty="0">
              <a:latin typeface="Futura Std Medium" panose="020B0502020204020303" pitchFamily="34" charset="0"/>
              <a:cs typeface="Arial"/>
            </a:endParaRPr>
          </a:p>
          <a:p>
            <a:pPr eaLnBrk="1" hangingPunct="1">
              <a:defRPr/>
            </a:pPr>
            <a:r>
              <a:rPr lang="de-DE" sz="900" dirty="0">
                <a:latin typeface="Futura Std Medium" panose="020B0502020204020303" pitchFamily="34" charset="0"/>
                <a:cs typeface="Arial"/>
              </a:rPr>
              <a:t>Green tea, pomegranate, caffeine, fermented probiotic oat extract, </a:t>
            </a:r>
            <a:r>
              <a:rPr lang="de-DE" sz="900" dirty="0" err="1">
                <a:latin typeface="Futura Std Medium" panose="020B0502020204020303" pitchFamily="34" charset="0"/>
                <a:cs typeface="Arial"/>
              </a:rPr>
              <a:t>squalane</a:t>
            </a:r>
            <a:endParaRPr lang="de-DE" sz="900" dirty="0">
              <a:latin typeface="Futura Std Medium" panose="020B0502020204020303" pitchFamily="34" charset="0"/>
              <a:cs typeface="Arial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533775" y="4359275"/>
            <a:ext cx="2259013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200" b="1" dirty="0">
                <a:latin typeface="Futura Std Medium" panose="020B0502020204020303" pitchFamily="34" charset="0"/>
                <a:cs typeface="Arial"/>
              </a:rPr>
              <a:t>REDEFINING LIP BALM</a:t>
            </a:r>
          </a:p>
          <a:p>
            <a:pPr eaLnBrk="1" hangingPunct="1">
              <a:defRPr/>
            </a:pPr>
            <a:r>
              <a:rPr lang="de-DE" sz="1200" dirty="0">
                <a:latin typeface="Futura Std Medium" panose="020B0502020204020303" pitchFamily="34" charset="0"/>
                <a:cs typeface="Arial"/>
              </a:rPr>
              <a:t>Lip balm for smoother, more voluminous lips</a:t>
            </a:r>
          </a:p>
          <a:p>
            <a:pPr eaLnBrk="1" hangingPunct="1">
              <a:defRPr/>
            </a:pP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Reduces</a:t>
            </a:r>
            <a:r>
              <a:rPr lang="de-DE" sz="1200" dirty="0">
                <a:latin typeface="Futura Std Medium" panose="020B0502020204020303" pitchFamily="34" charset="0"/>
                <a:cs typeface="Arial"/>
              </a:rPr>
              <a:t> </a:t>
            </a: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fine</a:t>
            </a:r>
            <a:r>
              <a:rPr lang="de-DE" sz="1200" dirty="0">
                <a:latin typeface="Futura Std Medium" panose="020B0502020204020303" pitchFamily="34" charset="0"/>
                <a:cs typeface="Arial"/>
              </a:rPr>
              <a:t> </a:t>
            </a: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lines</a:t>
            </a:r>
            <a:endParaRPr lang="de-DE" sz="1200" dirty="0">
              <a:latin typeface="Futura Std Medium" panose="020B0502020204020303" pitchFamily="34" charset="0"/>
              <a:cs typeface="Arial"/>
            </a:endParaRPr>
          </a:p>
          <a:p>
            <a:pPr eaLnBrk="1" hangingPunct="1">
              <a:defRPr/>
            </a:pPr>
            <a:endParaRPr lang="de-DE" sz="1200" dirty="0">
              <a:latin typeface="Futura Std Medium" panose="020B0502020204020303" pitchFamily="34" charset="0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latin typeface="Futura Std Medium" panose="020B0502020204020303" pitchFamily="34" charset="0"/>
              </a:rPr>
              <a:t>Plankton extract, encapsulated hyaluronic acid, </a:t>
            </a:r>
            <a:r>
              <a:rPr lang="de-DE" sz="900" dirty="0" err="1">
                <a:latin typeface="Futura Std Medium" panose="020B0502020204020303" pitchFamily="34" charset="0"/>
              </a:rPr>
              <a:t>shea butter</a:t>
            </a:r>
            <a:r>
              <a:rPr lang="de-DE" sz="900" dirty="0">
                <a:latin typeface="Futura Std Medium" panose="020B0502020204020303" pitchFamily="34" charset="0"/>
              </a:rPr>
              <a:t>, castor oil, </a:t>
            </a:r>
            <a:r>
              <a:rPr lang="de-DE" sz="900" dirty="0" err="1">
                <a:latin typeface="Futura Std Medium" panose="020B0502020204020303" pitchFamily="34" charset="0"/>
              </a:rPr>
              <a:t>jojoba ester</a:t>
            </a:r>
            <a:endParaRPr lang="de-DE" sz="900" dirty="0">
              <a:latin typeface="Futura Std Medium" panose="020B0502020204020303" pitchFamily="34" charset="0"/>
            </a:endParaRPr>
          </a:p>
        </p:txBody>
      </p:sp>
      <p:pic>
        <p:nvPicPr>
          <p:cNvPr id="24585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2257425"/>
            <a:ext cx="164147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2"/>
          <p:cNvSpPr txBox="1">
            <a:spLocks noChangeArrowheads="1"/>
          </p:cNvSpPr>
          <p:nvPr/>
        </p:nvSpPr>
        <p:spPr bwMode="auto">
          <a:xfrm>
            <a:off x="3089275" y="958850"/>
            <a:ext cx="3592513" cy="1184275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dirty="0">
                <a:solidFill>
                  <a:srgbClr val="000000"/>
                </a:solidFill>
                <a:latin typeface="Futura Std Medium" panose="020B0502020204020303" pitchFamily="34" charset="0"/>
              </a:rPr>
              <a:t>Past, present, future:</a:t>
            </a:r>
          </a:p>
          <a:p>
            <a:pPr eaLnBrk="1" hangingPunct="1">
              <a:defRPr/>
            </a:pPr>
            <a:endParaRPr lang="de-DE" altLang="de-DE" sz="1200" dirty="0">
              <a:solidFill>
                <a:srgbClr val="000000"/>
              </a:solidFill>
              <a:latin typeface="Futura Std Medium" panose="020B0502020204020303" pitchFamily="34" charset="0"/>
            </a:endParaRP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de-DE" altLang="de-DE" sz="1200" dirty="0">
                <a:solidFill>
                  <a:srgbClr val="000000"/>
                </a:solidFill>
                <a:latin typeface="Futura Std Medium" panose="020B0502020204020303" pitchFamily="34" charset="0"/>
              </a:rPr>
              <a:t>Rejuvenation through </a:t>
            </a:r>
            <a:r>
              <a:rPr lang="de-DE" altLang="de-DE" sz="1200" dirty="0" err="1">
                <a:solidFill>
                  <a:srgbClr val="000000"/>
                </a:solidFill>
                <a:latin typeface="Futura Std Medium" panose="020B0502020204020303" pitchFamily="34" charset="0"/>
              </a:rPr>
              <a:t>anti-glycation</a:t>
            </a:r>
            <a:endParaRPr lang="de-DE" altLang="de-DE" sz="1200" dirty="0">
              <a:solidFill>
                <a:srgbClr val="000000"/>
              </a:solidFill>
              <a:latin typeface="Futura Std Medium" panose="020B0502020204020303" pitchFamily="34" charset="0"/>
            </a:endParaRP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de-DE" altLang="de-DE" sz="1200" dirty="0">
                <a:solidFill>
                  <a:srgbClr val="000000"/>
                </a:solidFill>
                <a:latin typeface="Futura Std Medium" panose="020B0502020204020303" pitchFamily="34" charset="0"/>
              </a:rPr>
              <a:t>Vitalising through </a:t>
            </a:r>
            <a:r>
              <a:rPr lang="de-DE" altLang="de-DE" sz="1200" dirty="0" err="1">
                <a:solidFill>
                  <a:srgbClr val="000000"/>
                </a:solidFill>
                <a:latin typeface="Futura Std Medium" panose="020B0502020204020303" pitchFamily="34" charset="0"/>
              </a:rPr>
              <a:t>skin cell </a:t>
            </a:r>
            <a:r>
              <a:rPr lang="de-DE" altLang="de-DE" sz="1200" dirty="0">
                <a:solidFill>
                  <a:srgbClr val="000000"/>
                </a:solidFill>
                <a:latin typeface="Futura Std Medium" panose="020B0502020204020303" pitchFamily="34" charset="0"/>
              </a:rPr>
              <a:t>activation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de-DE" altLang="de-DE" sz="1200" dirty="0" err="1">
                <a:solidFill>
                  <a:srgbClr val="FF0000"/>
                </a:solidFill>
                <a:latin typeface="Futura Std Medium" panose="020B0502020204020303" pitchFamily="34" charset="0"/>
              </a:rPr>
              <a:t>Protected</a:t>
            </a:r>
            <a:r>
              <a:rPr lang="de-DE" altLang="de-DE" sz="1200" dirty="0">
                <a:solidFill>
                  <a:srgbClr val="FF0000"/>
                </a:solidFill>
                <a:latin typeface="Futura Std Medium" panose="020B0502020204020303" pitchFamily="34" charset="0"/>
              </a:rPr>
              <a:t> </a:t>
            </a:r>
            <a:r>
              <a:rPr lang="de-DE" altLang="de-DE" sz="1200" dirty="0" err="1">
                <a:solidFill>
                  <a:srgbClr val="FF0000"/>
                </a:solidFill>
                <a:latin typeface="Futura Std Medium" panose="020B0502020204020303" pitchFamily="34" charset="0"/>
              </a:rPr>
              <a:t>with</a:t>
            </a:r>
            <a:r>
              <a:rPr lang="de-DE" altLang="de-DE" sz="1200" dirty="0">
                <a:solidFill>
                  <a:srgbClr val="FF0000"/>
                </a:solidFill>
                <a:latin typeface="Futura Std Medium" panose="020B0502020204020303" pitchFamily="34" charset="0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latin typeface="Futura Std Medium" panose="020B0502020204020303" pitchFamily="34" charset="0"/>
              </a:rPr>
              <a:t>DNA cell protection </a:t>
            </a:r>
          </a:p>
          <a:p>
            <a:pPr eaLnBrk="1" hangingPunct="1">
              <a:defRPr/>
            </a:pPr>
            <a:r>
              <a:rPr lang="de-DE" altLang="de-DE" sz="1100" dirty="0">
                <a:solidFill>
                  <a:srgbClr val="000000"/>
                </a:solidFill>
                <a:latin typeface="Futura Std Medium" panose="020B0502020204020303" pitchFamily="34" charset="0"/>
              </a:rPr>
              <a:t>	            </a:t>
            </a:r>
          </a:p>
        </p:txBody>
      </p:sp>
      <p:pic>
        <p:nvPicPr>
          <p:cNvPr id="24587" name="Grafi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957263"/>
            <a:ext cx="22701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Grafik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4179888"/>
            <a:ext cx="5270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Grafik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5908675"/>
            <a:ext cx="76835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Grafik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" b="4495"/>
          <a:stretch>
            <a:fillRect/>
          </a:stretch>
        </p:blipFill>
        <p:spPr bwMode="auto">
          <a:xfrm>
            <a:off x="3640138" y="5905500"/>
            <a:ext cx="661987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1019175" y="6623050"/>
            <a:ext cx="2465388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200" b="1" dirty="0">
                <a:solidFill>
                  <a:srgbClr val="000000"/>
                </a:solidFill>
                <a:latin typeface="Futura Std Medium" panose="020B0502020204020303" pitchFamily="34" charset="0"/>
                <a:cs typeface="Arial"/>
              </a:rPr>
              <a:t>AGE REVERSING DAY CREAM </a:t>
            </a:r>
          </a:p>
          <a:p>
            <a:pPr>
              <a:defRPr/>
            </a:pPr>
            <a:r>
              <a:rPr lang="de-DE" sz="1200" dirty="0">
                <a:latin typeface="Futura Std Medium" panose="020B0502020204020303" pitchFamily="34" charset="0"/>
              </a:rPr>
              <a:t>Well-absorbed day cream to look a little younger every day.</a:t>
            </a:r>
          </a:p>
          <a:p>
            <a:pPr>
              <a:defRPr/>
            </a:pPr>
            <a:r>
              <a:rPr lang="de-DE" sz="1200" dirty="0">
                <a:latin typeface="Futura Std Medium" panose="020B0502020204020303" pitchFamily="34" charset="0"/>
              </a:rPr>
              <a:t>Apply to cleansed, </a:t>
            </a:r>
            <a:r>
              <a:rPr lang="de-DE" sz="1200" dirty="0" err="1">
                <a:latin typeface="Futura Std Medium" panose="020B0502020204020303" pitchFamily="34" charset="0"/>
              </a:rPr>
              <a:t>toned </a:t>
            </a:r>
            <a:r>
              <a:rPr lang="de-DE" sz="1200" dirty="0">
                <a:latin typeface="Futura Std Medium" panose="020B0502020204020303" pitchFamily="34" charset="0"/>
              </a:rPr>
              <a:t>skin. </a:t>
            </a:r>
          </a:p>
          <a:p>
            <a:pPr>
              <a:defRPr/>
            </a:pPr>
            <a:endParaRPr lang="de-DE" sz="1200" dirty="0">
              <a:solidFill>
                <a:srgbClr val="000000"/>
              </a:solidFill>
              <a:latin typeface="Futura Std Medium" panose="020B0502020204020303" pitchFamily="34" charset="0"/>
              <a:cs typeface="Arial"/>
            </a:endParaRPr>
          </a:p>
          <a:p>
            <a:pPr eaLnBrk="1" hangingPunct="1">
              <a:defRPr/>
            </a:pPr>
            <a:r>
              <a:rPr lang="de-DE" sz="900" dirty="0">
                <a:solidFill>
                  <a:srgbClr val="000000"/>
                </a:solidFill>
                <a:latin typeface="Futura Std Medium" panose="020B0502020204020303" pitchFamily="34" charset="0"/>
                <a:cs typeface="Arial"/>
              </a:rPr>
              <a:t>Age ³ complex, tiger grass, rosemary, algae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400550" y="6299200"/>
            <a:ext cx="2332038" cy="18478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200" b="1" dirty="0">
                <a:solidFill>
                  <a:srgbClr val="000000"/>
                </a:solidFill>
                <a:latin typeface="Futura Std Medium" panose="020B0502020204020303" pitchFamily="34" charset="0"/>
                <a:cs typeface="Arial"/>
              </a:rPr>
              <a:t>AGE REVERSING NIGHT CREAM </a:t>
            </a:r>
          </a:p>
          <a:p>
            <a:pPr eaLnBrk="1" hangingPunct="1">
              <a:defRPr/>
            </a:pPr>
            <a:r>
              <a:rPr lang="de-DE" sz="1200" dirty="0">
                <a:solidFill>
                  <a:srgbClr val="000000"/>
                </a:solidFill>
                <a:latin typeface="Futura Std Medium" panose="020B0502020204020303" pitchFamily="34" charset="0"/>
                <a:cs typeface="Arial"/>
              </a:rPr>
              <a:t>Rich regeneration care for the night to look a little younger every morning. </a:t>
            </a:r>
          </a:p>
          <a:p>
            <a:pPr eaLnBrk="1" hangingPunct="1">
              <a:defRPr/>
            </a:pPr>
            <a:r>
              <a:rPr lang="de-DE" sz="1200" dirty="0">
                <a:solidFill>
                  <a:srgbClr val="000000"/>
                </a:solidFill>
                <a:latin typeface="Futura Std Medium" panose="020B0502020204020303" pitchFamily="34" charset="0"/>
                <a:cs typeface="Arial"/>
              </a:rPr>
              <a:t>Soothes skin irritations by strengthening the microbiome.  </a:t>
            </a:r>
          </a:p>
          <a:p>
            <a:pPr eaLnBrk="1" hangingPunct="1">
              <a:defRPr/>
            </a:pPr>
            <a:endParaRPr lang="de-DE" sz="1200" dirty="0">
              <a:solidFill>
                <a:srgbClr val="000000"/>
              </a:solidFill>
              <a:latin typeface="Futura Std Medium" panose="020B0502020204020303" pitchFamily="34" charset="0"/>
              <a:cs typeface="Arial"/>
            </a:endParaRPr>
          </a:p>
          <a:p>
            <a:pPr>
              <a:defRPr/>
            </a:pPr>
            <a:r>
              <a:rPr lang="de-DE" sz="900" dirty="0">
                <a:solidFill>
                  <a:srgbClr val="000000"/>
                </a:solidFill>
                <a:latin typeface="Futura Std Medium" panose="020B0502020204020303" pitchFamily="34" charset="0"/>
              </a:rPr>
              <a:t>Age ³ complex, </a:t>
            </a:r>
            <a:r>
              <a:rPr lang="de-DE" sz="900" dirty="0" err="1">
                <a:solidFill>
                  <a:srgbClr val="000000"/>
                </a:solidFill>
                <a:latin typeface="Futura Std Medium" panose="020B0502020204020303" pitchFamily="34" charset="0"/>
              </a:rPr>
              <a:t>ceramides</a:t>
            </a:r>
            <a:r>
              <a:rPr lang="de-DE" sz="900" dirty="0">
                <a:solidFill>
                  <a:srgbClr val="000000"/>
                </a:solidFill>
                <a:latin typeface="Futura Std Medium" panose="020B0502020204020303" pitchFamily="34" charset="0"/>
              </a:rPr>
              <a:t>, </a:t>
            </a:r>
            <a:r>
              <a:rPr lang="de-DE" sz="900" dirty="0" err="1">
                <a:solidFill>
                  <a:srgbClr val="000000"/>
                </a:solidFill>
                <a:latin typeface="Futura Std Medium" panose="020B0502020204020303" pitchFamily="34" charset="0"/>
              </a:rPr>
              <a:t>phytosterols</a:t>
            </a:r>
            <a:r>
              <a:rPr lang="de-DE" sz="900" dirty="0">
                <a:solidFill>
                  <a:srgbClr val="000000"/>
                </a:solidFill>
                <a:latin typeface="Futura Std Medium" panose="020B0502020204020303" pitchFamily="34" charset="0"/>
              </a:rPr>
              <a:t>, oat extract</a:t>
            </a:r>
            <a:endParaRPr lang="de-DE" sz="1200" dirty="0">
              <a:solidFill>
                <a:srgbClr val="000000"/>
              </a:solidFill>
              <a:latin typeface="Futura Std Medium" panose="020B0502020204020303" pitchFamily="34" charset="0"/>
              <a:cs typeface="Arial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feld 2"/>
          <p:cNvSpPr txBox="1">
            <a:spLocks noChangeArrowheads="1"/>
          </p:cNvSpPr>
          <p:nvPr/>
        </p:nvSpPr>
        <p:spPr bwMode="auto">
          <a:xfrm>
            <a:off x="4432300" y="5208588"/>
            <a:ext cx="2233613" cy="1369606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200" b="1">
                <a:latin typeface="Futura Std Medium" panose="020B0502020204020303" pitchFamily="34" charset="0"/>
              </a:rPr>
              <a:t>HYDRATING CAPSULES</a:t>
            </a:r>
            <a:endParaRPr lang="de-DE" altLang="de-DE" sz="110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100">
                <a:latin typeface="Futura Std Medium" panose="020B0502020204020303" pitchFamily="34" charset="0"/>
              </a:rPr>
              <a:t>Hydro lipogel against an unstable barrier layer. Increases ceramide synthesis, instantly smoother skin</a:t>
            </a:r>
          </a:p>
          <a:p>
            <a:pPr eaLnBrk="1" hangingPunct="1"/>
            <a:endParaRPr lang="de-DE" altLang="de-DE" sz="110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900">
                <a:latin typeface="Futura Std Medium" panose="020B0502020204020303" pitchFamily="34" charset="0"/>
              </a:rPr>
              <a:t>Short-chain hyaluronic acid, konjac mannan, salicornia extract, marine sea fennel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100513" y="1346200"/>
            <a:ext cx="2486025" cy="1431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200" b="1" dirty="0">
                <a:latin typeface="Futura Std Medium" panose="020B0502020204020303" pitchFamily="34" charset="0"/>
                <a:cs typeface="Arial"/>
              </a:rPr>
              <a:t>HYDRATING TONER</a:t>
            </a:r>
          </a:p>
          <a:p>
            <a:pPr eaLnBrk="1" hangingPunct="1">
              <a:defRPr/>
            </a:pPr>
            <a:r>
              <a:rPr lang="de-DE" sz="1200" dirty="0">
                <a:latin typeface="Futura Std Medium" panose="020B0502020204020303" pitchFamily="34" charset="0"/>
                <a:cs typeface="Arial"/>
              </a:rPr>
              <a:t>The hydrolotion prepares the skin </a:t>
            </a: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for</a:t>
            </a:r>
            <a:r>
              <a:rPr lang="de-DE" sz="1200" dirty="0">
                <a:latin typeface="Futura Std Medium" panose="020B0502020204020303" pitchFamily="34" charset="0"/>
                <a:cs typeface="Arial"/>
              </a:rPr>
              <a:t> a </a:t>
            </a: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perfect</a:t>
            </a:r>
            <a:r>
              <a:rPr lang="de-DE" sz="1200" dirty="0">
                <a:latin typeface="Futura Std Medium" panose="020B0502020204020303" pitchFamily="34" charset="0"/>
                <a:cs typeface="Arial"/>
              </a:rPr>
              <a:t> </a:t>
            </a: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absorption</a:t>
            </a:r>
            <a:r>
              <a:rPr lang="de-DE" sz="1200" dirty="0">
                <a:latin typeface="Futura Std Medium" panose="020B0502020204020303" pitchFamily="34" charset="0"/>
                <a:cs typeface="Arial"/>
              </a:rPr>
              <a:t> of </a:t>
            </a: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active</a:t>
            </a:r>
            <a:r>
              <a:rPr lang="de-DE" sz="1200" dirty="0">
                <a:latin typeface="Futura Std Medium" panose="020B0502020204020303" pitchFamily="34" charset="0"/>
                <a:cs typeface="Arial"/>
              </a:rPr>
              <a:t> </a:t>
            </a: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ingredients</a:t>
            </a:r>
            <a:r>
              <a:rPr lang="de-DE" sz="1200" dirty="0">
                <a:latin typeface="Futura Std Medium" panose="020B0502020204020303" pitchFamily="34" charset="0"/>
                <a:cs typeface="Arial"/>
              </a:rPr>
              <a:t> </a:t>
            </a: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of</a:t>
            </a:r>
            <a:r>
              <a:rPr lang="de-DE" sz="1200" dirty="0">
                <a:latin typeface="Futura Std Medium" panose="020B0502020204020303" pitchFamily="34" charset="0"/>
                <a:cs typeface="Arial"/>
              </a:rPr>
              <a:t> </a:t>
            </a: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the</a:t>
            </a:r>
            <a:r>
              <a:rPr lang="de-DE" sz="1200" dirty="0">
                <a:latin typeface="Futura Std Medium" panose="020B0502020204020303" pitchFamily="34" charset="0"/>
                <a:cs typeface="Arial"/>
              </a:rPr>
              <a:t> </a:t>
            </a: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moisturiser</a:t>
            </a:r>
            <a:r>
              <a:rPr lang="de-DE" sz="1200" dirty="0">
                <a:latin typeface="Futura Std Medium" panose="020B0502020204020303" pitchFamily="34" charset="0"/>
                <a:cs typeface="Arial"/>
              </a:rPr>
              <a:t>. Moisturises and energises the skin.</a:t>
            </a:r>
          </a:p>
          <a:p>
            <a:pPr eaLnBrk="1" hangingPunct="1">
              <a:defRPr/>
            </a:pPr>
            <a:endParaRPr lang="de-DE" sz="900" dirty="0">
              <a:latin typeface="Futura Std Medium" panose="020B0502020204020303" pitchFamily="34" charset="0"/>
              <a:cs typeface="Arial"/>
            </a:endParaRPr>
          </a:p>
          <a:p>
            <a:pPr eaLnBrk="1" hangingPunct="1">
              <a:defRPr/>
            </a:pPr>
            <a:r>
              <a:rPr lang="de-DE" sz="900" dirty="0">
                <a:latin typeface="Futura Std Medium" panose="020B0502020204020303" pitchFamily="34" charset="0"/>
                <a:cs typeface="Arial"/>
              </a:rPr>
              <a:t>Hyaluronic acid, </a:t>
            </a:r>
            <a:r>
              <a:rPr lang="de-DE" sz="900" dirty="0" err="1">
                <a:latin typeface="Futura Std Medium" panose="020B0502020204020303" pitchFamily="34" charset="0"/>
                <a:cs typeface="Arial"/>
              </a:rPr>
              <a:t>Centella Asiatica</a:t>
            </a:r>
            <a:endParaRPr lang="de-DE" sz="900" dirty="0">
              <a:latin typeface="Futura Std Medium" panose="020B0502020204020303" pitchFamily="34" charset="0"/>
              <a:cs typeface="Arial"/>
            </a:endParaRPr>
          </a:p>
          <a:p>
            <a:pPr eaLnBrk="1" hangingPunct="1">
              <a:defRPr/>
            </a:pPr>
            <a:endParaRPr lang="de-DE" sz="900" dirty="0">
              <a:latin typeface="Futura Std Medium" panose="020B0502020204020303" pitchFamily="34" charset="0"/>
              <a:cs typeface="Arial"/>
            </a:endParaRPr>
          </a:p>
        </p:txBody>
      </p:sp>
      <p:sp>
        <p:nvSpPr>
          <p:cNvPr id="26628" name="Picture 3"/>
          <p:cNvSpPr>
            <a:spLocks noChangeAspect="1" noChangeArrowheads="1"/>
          </p:cNvSpPr>
          <p:nvPr/>
        </p:nvSpPr>
        <p:spPr bwMode="auto">
          <a:xfrm flipH="1">
            <a:off x="2352675" y="1193800"/>
            <a:ext cx="20272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600">
              <a:latin typeface="Futura Md" charset="0"/>
            </a:endParaRPr>
          </a:p>
        </p:txBody>
      </p:sp>
      <p:sp>
        <p:nvSpPr>
          <p:cNvPr id="26629" name="Textfeld 1"/>
          <p:cNvSpPr txBox="1">
            <a:spLocks noChangeArrowheads="1"/>
          </p:cNvSpPr>
          <p:nvPr/>
        </p:nvSpPr>
        <p:spPr bwMode="auto">
          <a:xfrm>
            <a:off x="192088" y="307975"/>
            <a:ext cx="647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>
                <a:latin typeface="Schnyder L Demi" pitchFamily="50" charset="0"/>
              </a:rPr>
              <a:t>Dermosthétique ® HYALURON CONCEPT </a:t>
            </a:r>
          </a:p>
        </p:txBody>
      </p:sp>
      <p:pic>
        <p:nvPicPr>
          <p:cNvPr id="26630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828675"/>
            <a:ext cx="750888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feld 2"/>
          <p:cNvSpPr txBox="1">
            <a:spLocks noChangeArrowheads="1"/>
          </p:cNvSpPr>
          <p:nvPr/>
        </p:nvSpPr>
        <p:spPr bwMode="auto">
          <a:xfrm>
            <a:off x="3525838" y="3225800"/>
            <a:ext cx="2301875" cy="1200150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Futura Std Medium" panose="020B0502020204020303" pitchFamily="34" charset="0"/>
              </a:rPr>
              <a:t>LIFTING </a:t>
            </a:r>
            <a:r>
              <a:rPr lang="de-DE" altLang="de-DE" sz="1100" dirty="0">
                <a:latin typeface="Futura Std Medium" panose="020B0502020204020303" pitchFamily="34" charset="0"/>
              </a:rPr>
              <a:t>CONCENTRATE     </a:t>
            </a:r>
          </a:p>
          <a:p>
            <a:pPr eaLnBrk="1" hangingPunct="1"/>
            <a:r>
              <a:rPr lang="de-DE" altLang="de-DE" sz="1100" dirty="0">
                <a:latin typeface="Futura Std Medium" panose="020B0502020204020303" pitchFamily="34" charset="0"/>
              </a:rPr>
              <a:t>Skin-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firming</a:t>
            </a:r>
            <a:r>
              <a:rPr lang="de-DE" altLang="de-DE" sz="1100" dirty="0">
                <a:latin typeface="Futura Std Medium" panose="020B0502020204020303" pitchFamily="34" charset="0"/>
              </a:rPr>
              <a:t>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lifting</a:t>
            </a:r>
            <a:r>
              <a:rPr lang="de-DE" altLang="de-DE" sz="1100" dirty="0">
                <a:latin typeface="Futura Std Medium" panose="020B0502020204020303" pitchFamily="34" charset="0"/>
              </a:rPr>
              <a:t>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concentrate</a:t>
            </a:r>
            <a:r>
              <a:rPr lang="de-DE" altLang="de-DE" sz="1100" dirty="0">
                <a:latin typeface="Futura Std Medium" panose="020B0502020204020303" pitchFamily="34" charset="0"/>
              </a:rPr>
              <a:t>.</a:t>
            </a:r>
          </a:p>
          <a:p>
            <a:pPr eaLnBrk="1" hangingPunct="1"/>
            <a:r>
              <a:rPr lang="de-DE" altLang="de-DE" sz="1100" dirty="0" err="1">
                <a:latin typeface="Futura Std Medium" panose="020B0502020204020303" pitchFamily="34" charset="0"/>
              </a:rPr>
              <a:t>Against</a:t>
            </a:r>
            <a:r>
              <a:rPr lang="de-DE" altLang="de-DE" sz="1100" dirty="0">
                <a:latin typeface="Futura Std Medium" panose="020B0502020204020303" pitchFamily="34" charset="0"/>
              </a:rPr>
              <a:t> all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types</a:t>
            </a:r>
            <a:r>
              <a:rPr lang="de-DE" altLang="de-DE" sz="1100" dirty="0">
                <a:latin typeface="Futura Std Medium" panose="020B0502020204020303" pitchFamily="34" charset="0"/>
              </a:rPr>
              <a:t>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of</a:t>
            </a:r>
            <a:r>
              <a:rPr lang="de-DE" altLang="de-DE" sz="1100" dirty="0">
                <a:latin typeface="Futura Std Medium" panose="020B0502020204020303" pitchFamily="34" charset="0"/>
              </a:rPr>
              <a:t>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wrinkles</a:t>
            </a:r>
            <a:endParaRPr lang="de-DE" altLang="de-DE" sz="1100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100" dirty="0" err="1">
                <a:latin typeface="Futura Std Medium" panose="020B0502020204020303" pitchFamily="34" charset="0"/>
              </a:rPr>
              <a:t>Fragrance-free</a:t>
            </a:r>
            <a:endParaRPr lang="de-DE" altLang="de-DE" sz="1100" dirty="0">
              <a:latin typeface="Futura Std Medium" panose="020B0502020204020303" pitchFamily="34" charset="0"/>
            </a:endParaRPr>
          </a:p>
          <a:p>
            <a:pPr eaLnBrk="1" hangingPunct="1"/>
            <a:endParaRPr lang="de-DE" altLang="de-DE" sz="900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900" dirty="0" err="1">
                <a:latin typeface="Futura Std Medium" panose="020B0502020204020303" pitchFamily="34" charset="0"/>
              </a:rPr>
              <a:t>Paracress</a:t>
            </a:r>
            <a:r>
              <a:rPr lang="de-DE" altLang="de-DE" sz="900" dirty="0">
                <a:latin typeface="Futura Std Medium" panose="020B0502020204020303" pitchFamily="34" charset="0"/>
              </a:rPr>
              <a:t>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relaxes</a:t>
            </a:r>
            <a:r>
              <a:rPr lang="de-DE" altLang="de-DE" sz="900" dirty="0">
                <a:latin typeface="Futura Std Medium" panose="020B0502020204020303" pitchFamily="34" charset="0"/>
              </a:rPr>
              <a:t>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mimic</a:t>
            </a:r>
            <a:r>
              <a:rPr lang="de-DE" altLang="de-DE" sz="900" dirty="0">
                <a:latin typeface="Futura Std Medium" panose="020B0502020204020303" pitchFamily="34" charset="0"/>
              </a:rPr>
              <a:t>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lines</a:t>
            </a:r>
            <a:endParaRPr lang="de-DE" altLang="de-DE" sz="900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900" dirty="0">
                <a:latin typeface="Futura Std Medium" panose="020B0502020204020303" pitchFamily="34" charset="0"/>
              </a:rPr>
              <a:t>Agave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wrinkle</a:t>
            </a:r>
            <a:r>
              <a:rPr lang="de-DE" altLang="de-DE" sz="900" dirty="0">
                <a:latin typeface="Futura Std Medium" panose="020B0502020204020303" pitchFamily="34" charset="0"/>
              </a:rPr>
              <a:t>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filler</a:t>
            </a:r>
            <a:endParaRPr lang="de-DE" altLang="de-DE" sz="1100" dirty="0">
              <a:latin typeface="Futura Std Medium" panose="020B0502020204020303" pitchFamily="34" charset="0"/>
            </a:endParaRPr>
          </a:p>
        </p:txBody>
      </p:sp>
      <p:sp>
        <p:nvSpPr>
          <p:cNvPr id="26632" name="Textfeld 2"/>
          <p:cNvSpPr txBox="1">
            <a:spLocks noChangeArrowheads="1"/>
          </p:cNvSpPr>
          <p:nvPr/>
        </p:nvSpPr>
        <p:spPr bwMode="auto">
          <a:xfrm>
            <a:off x="285750" y="4778375"/>
            <a:ext cx="2573338" cy="1200150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200" b="1">
                <a:latin typeface="Futura Std Medium" panose="020B0502020204020303" pitchFamily="34" charset="0"/>
              </a:rPr>
              <a:t>ILLUMINATING </a:t>
            </a:r>
            <a:r>
              <a:rPr lang="de-DE" altLang="de-DE" sz="1100">
                <a:latin typeface="Futura Std Medium" panose="020B0502020204020303" pitchFamily="34" charset="0"/>
              </a:rPr>
              <a:t>CONCENTRATE           </a:t>
            </a:r>
          </a:p>
          <a:p>
            <a:pPr eaLnBrk="1" hangingPunct="1"/>
            <a:r>
              <a:rPr lang="de-DE" altLang="de-DE" sz="1100">
                <a:latin typeface="Futura Std Medium" panose="020B0502020204020303" pitchFamily="34" charset="0"/>
              </a:rPr>
              <a:t>Against pigmentation disorders. For more even skin tone. Fragrance-free</a:t>
            </a:r>
          </a:p>
          <a:p>
            <a:pPr eaLnBrk="1" hangingPunct="1"/>
            <a:endParaRPr lang="de-DE" altLang="de-DE" sz="110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900">
                <a:latin typeface="Futura Std Medium" panose="020B0502020204020303" pitchFamily="34" charset="0"/>
              </a:rPr>
              <a:t>Vitamin C reduces melanin synthesis</a:t>
            </a:r>
          </a:p>
          <a:p>
            <a:pPr eaLnBrk="1" hangingPunct="1"/>
            <a:r>
              <a:rPr lang="de-DE" altLang="de-DE" sz="900">
                <a:latin typeface="Futura Std Medium" panose="020B0502020204020303" pitchFamily="34" charset="0"/>
              </a:rPr>
              <a:t>Niacinamide has a brightening effect and reduces excessive pigmentation</a:t>
            </a:r>
          </a:p>
        </p:txBody>
      </p:sp>
      <p:sp>
        <p:nvSpPr>
          <p:cNvPr id="26633" name="Textfeld 2"/>
          <p:cNvSpPr txBox="1">
            <a:spLocks noChangeArrowheads="1"/>
          </p:cNvSpPr>
          <p:nvPr/>
        </p:nvSpPr>
        <p:spPr bwMode="auto">
          <a:xfrm>
            <a:off x="1173163" y="3217863"/>
            <a:ext cx="2224087" cy="1231900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Futura Std Medium" panose="020B0502020204020303" pitchFamily="34" charset="0"/>
              </a:rPr>
              <a:t>HYDRATING </a:t>
            </a:r>
            <a:r>
              <a:rPr lang="de-DE" altLang="de-DE" sz="1100" dirty="0">
                <a:latin typeface="Futura Std Medium" panose="020B0502020204020303" pitchFamily="34" charset="0"/>
              </a:rPr>
              <a:t>CONCENTRATE           </a:t>
            </a:r>
          </a:p>
          <a:p>
            <a:pPr eaLnBrk="1" hangingPunct="1"/>
            <a:r>
              <a:rPr lang="de-DE" altLang="de-DE" sz="1100" dirty="0" err="1">
                <a:latin typeface="Futura Std Medium" panose="020B0502020204020303" pitchFamily="34" charset="0"/>
              </a:rPr>
              <a:t>Moisturising</a:t>
            </a:r>
            <a:r>
              <a:rPr lang="de-DE" altLang="de-DE" sz="1100" dirty="0">
                <a:latin typeface="Futura Std Medium" panose="020B0502020204020303" pitchFamily="34" charset="0"/>
              </a:rPr>
              <a:t>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booster</a:t>
            </a:r>
            <a:endParaRPr lang="de-DE" altLang="de-DE" sz="1100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100" dirty="0">
                <a:latin typeface="Futura Std Medium" panose="020B0502020204020303" pitchFamily="34" charset="0"/>
              </a:rPr>
              <a:t>Plumps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the</a:t>
            </a:r>
            <a:r>
              <a:rPr lang="de-DE" altLang="de-DE" sz="1100" dirty="0">
                <a:latin typeface="Futura Std Medium" panose="020B0502020204020303" pitchFamily="34" charset="0"/>
              </a:rPr>
              <a:t>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skin</a:t>
            </a:r>
            <a:r>
              <a:rPr lang="de-DE" altLang="de-DE" sz="1100" dirty="0">
                <a:latin typeface="Futura Std Medium" panose="020B0502020204020303" pitchFamily="34" charset="0"/>
              </a:rPr>
              <a:t>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from</a:t>
            </a:r>
            <a:r>
              <a:rPr lang="de-DE" altLang="de-DE" sz="1100" dirty="0">
                <a:latin typeface="Futura Std Medium" panose="020B0502020204020303" pitchFamily="34" charset="0"/>
              </a:rPr>
              <a:t>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the</a:t>
            </a:r>
            <a:r>
              <a:rPr lang="de-DE" altLang="de-DE" sz="1100" dirty="0">
                <a:latin typeface="Futura Std Medium" panose="020B0502020204020303" pitchFamily="34" charset="0"/>
              </a:rPr>
              <a:t>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inside</a:t>
            </a:r>
            <a:r>
              <a:rPr lang="de-DE" altLang="de-DE" sz="1100" dirty="0">
                <a:latin typeface="Futura Std Medium" panose="020B0502020204020303" pitchFamily="34" charset="0"/>
              </a:rPr>
              <a:t>.</a:t>
            </a:r>
          </a:p>
          <a:p>
            <a:pPr eaLnBrk="1" hangingPunct="1"/>
            <a:r>
              <a:rPr lang="de-DE" altLang="de-DE" sz="1100" dirty="0" err="1">
                <a:latin typeface="Futura Std Medium" panose="020B0502020204020303" pitchFamily="34" charset="0"/>
              </a:rPr>
              <a:t>Tightens</a:t>
            </a:r>
            <a:r>
              <a:rPr lang="de-DE" altLang="de-DE" sz="1100" dirty="0">
                <a:latin typeface="Futura Std Medium" panose="020B0502020204020303" pitchFamily="34" charset="0"/>
              </a:rPr>
              <a:t>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the</a:t>
            </a:r>
            <a:r>
              <a:rPr lang="de-DE" altLang="de-DE" sz="1100" dirty="0">
                <a:latin typeface="Futura Std Medium" panose="020B0502020204020303" pitchFamily="34" charset="0"/>
              </a:rPr>
              <a:t>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skin</a:t>
            </a:r>
            <a:r>
              <a:rPr lang="de-DE" altLang="de-DE" sz="1100" dirty="0">
                <a:latin typeface="Futura Std Medium" panose="020B0502020204020303" pitchFamily="34" charset="0"/>
              </a:rPr>
              <a:t>.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Fragrance-free</a:t>
            </a:r>
            <a:endParaRPr lang="de-DE" altLang="de-DE" sz="1100" dirty="0">
              <a:latin typeface="Futura Std Medium" panose="020B0502020204020303" pitchFamily="34" charset="0"/>
            </a:endParaRPr>
          </a:p>
          <a:p>
            <a:pPr eaLnBrk="1" hangingPunct="1"/>
            <a:endParaRPr lang="de-DE" altLang="de-DE" sz="1100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900" dirty="0">
                <a:latin typeface="Futura Std Medium" panose="020B0502020204020303" pitchFamily="34" charset="0"/>
              </a:rPr>
              <a:t>4 different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hyaluronic</a:t>
            </a:r>
            <a:r>
              <a:rPr lang="de-DE" altLang="de-DE" sz="900" dirty="0">
                <a:latin typeface="Futura Std Medium" panose="020B0502020204020303" pitchFamily="34" charset="0"/>
              </a:rPr>
              <a:t>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acids</a:t>
            </a:r>
            <a:r>
              <a:rPr lang="de-DE" altLang="de-DE" sz="900" dirty="0">
                <a:latin typeface="Futura Std Medium" panose="020B0502020204020303" pitchFamily="34" charset="0"/>
              </a:rPr>
              <a:t> +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red</a:t>
            </a:r>
            <a:r>
              <a:rPr lang="de-DE" altLang="de-DE" sz="900" dirty="0">
                <a:latin typeface="Futura Std Medium" panose="020B0502020204020303" pitchFamily="34" charset="0"/>
              </a:rPr>
              <a:t>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seaweed</a:t>
            </a:r>
            <a:r>
              <a:rPr lang="de-DE" altLang="de-DE" sz="900" dirty="0">
                <a:latin typeface="Futura Std Medium" panose="020B0502020204020303" pitchFamily="34" charset="0"/>
              </a:rPr>
              <a:t>,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copper</a:t>
            </a:r>
            <a:r>
              <a:rPr lang="de-DE" altLang="de-DE" sz="900" dirty="0">
                <a:latin typeface="Futura Std Medium" panose="020B0502020204020303" pitchFamily="34" charset="0"/>
              </a:rPr>
              <a:t>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gluconate</a:t>
            </a:r>
            <a:endParaRPr lang="de-DE" altLang="de-DE" sz="1100" dirty="0">
              <a:latin typeface="Futura Std Medium" panose="020B0502020204020303" pitchFamily="34" charset="0"/>
            </a:endParaRPr>
          </a:p>
        </p:txBody>
      </p:sp>
      <p:pic>
        <p:nvPicPr>
          <p:cNvPr id="26634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813050"/>
            <a:ext cx="108902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2813050"/>
            <a:ext cx="10541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4570413"/>
            <a:ext cx="99695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Textfeld 2"/>
          <p:cNvSpPr txBox="1">
            <a:spLocks noChangeArrowheads="1"/>
          </p:cNvSpPr>
          <p:nvPr/>
        </p:nvSpPr>
        <p:spPr bwMode="auto">
          <a:xfrm>
            <a:off x="320675" y="6503988"/>
            <a:ext cx="3036888" cy="1708150"/>
          </a:xfrm>
          <a:prstGeom prst="rect">
            <a:avLst/>
          </a:prstGeom>
          <a:solidFill>
            <a:schemeClr val="bg1"/>
          </a:solidFill>
          <a:ln w="9525">
            <a:solidFill>
              <a:srgbClr val="C9C4A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200" b="1" dirty="0">
                <a:latin typeface="Futura Std Medium" panose="020B0502020204020303" pitchFamily="34" charset="0"/>
              </a:rPr>
              <a:t>REFINING HYDRO SERUM</a:t>
            </a:r>
            <a:endParaRPr lang="de-DE" altLang="de-DE" sz="1100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1100" dirty="0">
                <a:latin typeface="Futura Std Medium" panose="020B0502020204020303" pitchFamily="34" charset="0"/>
              </a:rPr>
              <a:t>Skin-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refining</a:t>
            </a:r>
            <a:r>
              <a:rPr lang="de-DE" altLang="de-DE" sz="1100" dirty="0">
                <a:latin typeface="Futura Std Medium" panose="020B0502020204020303" pitchFamily="34" charset="0"/>
              </a:rPr>
              <a:t>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hydro</a:t>
            </a:r>
            <a:r>
              <a:rPr lang="de-DE" altLang="de-DE" sz="1100" dirty="0">
                <a:latin typeface="Futura Std Medium" panose="020B0502020204020303" pitchFamily="34" charset="0"/>
              </a:rPr>
              <a:t>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serum</a:t>
            </a:r>
            <a:r>
              <a:rPr lang="de-DE" altLang="de-DE" sz="1100" dirty="0">
                <a:latin typeface="Futura Std Medium" panose="020B0502020204020303" pitchFamily="34" charset="0"/>
              </a:rPr>
              <a:t>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for</a:t>
            </a:r>
            <a:r>
              <a:rPr lang="de-DE" altLang="de-DE" sz="1100" dirty="0">
                <a:latin typeface="Futura Std Medium" panose="020B0502020204020303" pitchFamily="34" charset="0"/>
              </a:rPr>
              <a:t>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dehydrated</a:t>
            </a:r>
            <a:r>
              <a:rPr lang="de-DE" altLang="de-DE" sz="1100" dirty="0">
                <a:latin typeface="Futura Std Medium" panose="020B0502020204020303" pitchFamily="34" charset="0"/>
              </a:rPr>
              <a:t>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skin</a:t>
            </a:r>
            <a:r>
              <a:rPr lang="de-DE" altLang="de-DE" sz="1100" dirty="0">
                <a:latin typeface="Futura Std Medium" panose="020B0502020204020303" pitchFamily="34" charset="0"/>
              </a:rPr>
              <a:t>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with</a:t>
            </a:r>
            <a:r>
              <a:rPr lang="de-DE" altLang="de-DE" sz="1100" dirty="0">
                <a:latin typeface="Futura Std Medium" panose="020B0502020204020303" pitchFamily="34" charset="0"/>
              </a:rPr>
              <a:t>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enlarged-pores</a:t>
            </a:r>
            <a:r>
              <a:rPr lang="de-DE" altLang="de-DE" sz="1100" dirty="0">
                <a:latin typeface="Futura Std Medium" panose="020B0502020204020303" pitchFamily="34" charset="0"/>
              </a:rPr>
              <a:t>.</a:t>
            </a:r>
          </a:p>
          <a:p>
            <a:pPr eaLnBrk="1" hangingPunct="1"/>
            <a:r>
              <a:rPr lang="de-DE" altLang="de-DE" sz="1100" dirty="0">
                <a:latin typeface="Futura Std Medium" panose="020B0502020204020303" pitchFamily="34" charset="0"/>
              </a:rPr>
              <a:t>Energy boost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for</a:t>
            </a:r>
            <a:r>
              <a:rPr lang="de-DE" altLang="de-DE" sz="1100" dirty="0">
                <a:latin typeface="Futura Std Medium" panose="020B0502020204020303" pitchFamily="34" charset="0"/>
              </a:rPr>
              <a:t>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the</a:t>
            </a:r>
            <a:r>
              <a:rPr lang="de-DE" altLang="de-DE" sz="1100" dirty="0">
                <a:latin typeface="Futura Std Medium" panose="020B0502020204020303" pitchFamily="34" charset="0"/>
              </a:rPr>
              <a:t>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skin</a:t>
            </a:r>
            <a:r>
              <a:rPr lang="de-DE" altLang="de-DE" sz="1100" dirty="0">
                <a:latin typeface="Futura Std Medium" panose="020B0502020204020303" pitchFamily="34" charset="0"/>
              </a:rPr>
              <a:t>.</a:t>
            </a:r>
          </a:p>
          <a:p>
            <a:pPr eaLnBrk="1" hangingPunct="1"/>
            <a:r>
              <a:rPr lang="de-DE" altLang="de-DE" sz="1100" dirty="0">
                <a:latin typeface="Futura Std Medium" panose="020B0502020204020303" pitchFamily="34" charset="0"/>
              </a:rPr>
              <a:t>Also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suitable</a:t>
            </a:r>
            <a:r>
              <a:rPr lang="de-DE" altLang="de-DE" sz="1100" dirty="0">
                <a:latin typeface="Futura Std Medium" panose="020B0502020204020303" pitchFamily="34" charset="0"/>
              </a:rPr>
              <a:t> on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its</a:t>
            </a:r>
            <a:r>
              <a:rPr lang="de-DE" altLang="de-DE" sz="1100" dirty="0">
                <a:latin typeface="Futura Std Medium" panose="020B0502020204020303" pitchFamily="34" charset="0"/>
              </a:rPr>
              <a:t> own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or</a:t>
            </a:r>
            <a:r>
              <a:rPr lang="de-DE" altLang="de-DE" sz="1100" dirty="0">
                <a:latin typeface="Futura Std Medium" panose="020B0502020204020303" pitchFamily="34" charset="0"/>
              </a:rPr>
              <a:t> in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combination</a:t>
            </a:r>
            <a:r>
              <a:rPr lang="de-DE" altLang="de-DE" sz="1100" dirty="0">
                <a:latin typeface="Futura Std Medium" panose="020B0502020204020303" pitchFamily="34" charset="0"/>
              </a:rPr>
              <a:t>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with</a:t>
            </a:r>
            <a:r>
              <a:rPr lang="de-DE" altLang="de-DE" sz="1100" dirty="0">
                <a:latin typeface="Futura Std Medium" panose="020B0502020204020303" pitchFamily="34" charset="0"/>
              </a:rPr>
              <a:t>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the</a:t>
            </a:r>
            <a:r>
              <a:rPr lang="de-DE" altLang="de-DE" sz="1100" dirty="0">
                <a:latin typeface="Futura Std Medium" panose="020B0502020204020303" pitchFamily="34" charset="0"/>
              </a:rPr>
              <a:t> </a:t>
            </a:r>
            <a:r>
              <a:rPr lang="de-DE" altLang="de-DE" sz="1100" dirty="0" err="1">
                <a:latin typeface="Futura Std Medium" panose="020B0502020204020303" pitchFamily="34" charset="0"/>
              </a:rPr>
              <a:t>concentrates</a:t>
            </a:r>
            <a:r>
              <a:rPr lang="de-DE" altLang="de-DE" sz="1100" dirty="0">
                <a:latin typeface="Futura Std Medium" panose="020B0502020204020303" pitchFamily="34" charset="0"/>
              </a:rPr>
              <a:t>. </a:t>
            </a:r>
          </a:p>
          <a:p>
            <a:pPr eaLnBrk="1" hangingPunct="1"/>
            <a:endParaRPr lang="de-DE" altLang="de-DE" sz="1100" dirty="0">
              <a:latin typeface="Futura Std Medium" panose="020B0502020204020303" pitchFamily="34" charset="0"/>
            </a:endParaRPr>
          </a:p>
          <a:p>
            <a:pPr eaLnBrk="1" hangingPunct="1"/>
            <a:r>
              <a:rPr lang="de-DE" altLang="de-DE" sz="900" dirty="0" err="1">
                <a:latin typeface="Futura Std Medium" panose="020B0502020204020303" pitchFamily="34" charset="0"/>
              </a:rPr>
              <a:t>Taurine</a:t>
            </a:r>
            <a:r>
              <a:rPr lang="de-DE" altLang="de-DE" sz="900" dirty="0">
                <a:latin typeface="Futura Std Medium" panose="020B0502020204020303" pitchFamily="34" charset="0"/>
              </a:rPr>
              <a:t>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stimulates</a:t>
            </a:r>
            <a:r>
              <a:rPr lang="de-DE" altLang="de-DE" sz="900" dirty="0">
                <a:latin typeface="Futura Std Medium" panose="020B0502020204020303" pitchFamily="34" charset="0"/>
              </a:rPr>
              <a:t>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the</a:t>
            </a:r>
            <a:r>
              <a:rPr lang="de-DE" altLang="de-DE" sz="900" dirty="0">
                <a:latin typeface="Futura Std Medium" panose="020B0502020204020303" pitchFamily="34" charset="0"/>
              </a:rPr>
              <a:t>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skin's</a:t>
            </a:r>
            <a:r>
              <a:rPr lang="de-DE" altLang="de-DE" sz="900" dirty="0">
                <a:latin typeface="Futura Std Medium" panose="020B0502020204020303" pitchFamily="34" charset="0"/>
              </a:rPr>
              <a:t>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microcirculation</a:t>
            </a:r>
            <a:r>
              <a:rPr lang="de-DE" altLang="de-DE" sz="900" dirty="0">
                <a:latin typeface="Futura Std Medium" panose="020B0502020204020303" pitchFamily="34" charset="0"/>
              </a:rPr>
              <a:t>, </a:t>
            </a:r>
          </a:p>
          <a:p>
            <a:pPr eaLnBrk="1" hangingPunct="1"/>
            <a:r>
              <a:rPr lang="de-DE" altLang="de-DE" sz="900" dirty="0">
                <a:latin typeface="Futura Std Medium" panose="020B0502020204020303" pitchFamily="34" charset="0"/>
              </a:rPr>
              <a:t>a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postbiotic</a:t>
            </a:r>
            <a:r>
              <a:rPr lang="de-DE" altLang="de-DE" sz="900" dirty="0">
                <a:latin typeface="Futura Std Medium" panose="020B0502020204020303" pitchFamily="34" charset="0"/>
              </a:rPr>
              <a:t>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active</a:t>
            </a:r>
            <a:r>
              <a:rPr lang="de-DE" altLang="de-DE" sz="900" dirty="0">
                <a:latin typeface="Futura Std Medium" panose="020B0502020204020303" pitchFamily="34" charset="0"/>
              </a:rPr>
              <a:t>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ingredient</a:t>
            </a:r>
            <a:r>
              <a:rPr lang="de-DE" altLang="de-DE" sz="900" dirty="0">
                <a:latin typeface="Futura Std Medium" panose="020B0502020204020303" pitchFamily="34" charset="0"/>
              </a:rPr>
              <a:t>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from</a:t>
            </a:r>
            <a:r>
              <a:rPr lang="de-DE" altLang="de-DE" sz="900" dirty="0">
                <a:latin typeface="Futura Std Medium" panose="020B0502020204020303" pitchFamily="34" charset="0"/>
              </a:rPr>
              <a:t>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plankton</a:t>
            </a:r>
            <a:r>
              <a:rPr lang="de-DE" altLang="de-DE" sz="900" dirty="0">
                <a:latin typeface="Futura Std Medium" panose="020B0502020204020303" pitchFamily="34" charset="0"/>
              </a:rPr>
              <a:t>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reduces</a:t>
            </a:r>
            <a:r>
              <a:rPr lang="de-DE" altLang="de-DE" sz="900" dirty="0">
                <a:latin typeface="Futura Std Medium" panose="020B0502020204020303" pitchFamily="34" charset="0"/>
              </a:rPr>
              <a:t>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skin</a:t>
            </a:r>
            <a:r>
              <a:rPr lang="de-DE" altLang="de-DE" sz="900" dirty="0">
                <a:latin typeface="Futura Std Medium" panose="020B0502020204020303" pitchFamily="34" charset="0"/>
              </a:rPr>
              <a:t> </a:t>
            </a:r>
            <a:r>
              <a:rPr lang="de-DE" altLang="de-DE" sz="900" dirty="0" err="1">
                <a:latin typeface="Futura Std Medium" panose="020B0502020204020303" pitchFamily="34" charset="0"/>
              </a:rPr>
              <a:t>impurities</a:t>
            </a:r>
            <a:endParaRPr lang="de-DE" altLang="de-DE" sz="900" dirty="0">
              <a:latin typeface="Futura Std Medium" panose="020B0502020204020303" pitchFamily="34" charset="0"/>
            </a:endParaRPr>
          </a:p>
        </p:txBody>
      </p:sp>
      <p:pic>
        <p:nvPicPr>
          <p:cNvPr id="26638" name="Grafi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5" b="3983"/>
          <a:stretch>
            <a:fillRect/>
          </a:stretch>
        </p:blipFill>
        <p:spPr bwMode="auto">
          <a:xfrm>
            <a:off x="3700463" y="6122988"/>
            <a:ext cx="731837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Grafi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6861175"/>
            <a:ext cx="161925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Grafik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852488"/>
            <a:ext cx="69215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144463" y="1338263"/>
            <a:ext cx="2486025" cy="13843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200" b="1" dirty="0">
                <a:latin typeface="Futura Std Medium" panose="020B0502020204020303" pitchFamily="34" charset="0"/>
                <a:cs typeface="Arial"/>
              </a:rPr>
              <a:t>HYDRATING CLEANSING FOAM</a:t>
            </a:r>
          </a:p>
          <a:p>
            <a:pPr eaLnBrk="1" hangingPunct="1">
              <a:defRPr/>
            </a:pPr>
            <a:r>
              <a:rPr lang="de-DE" sz="1200" dirty="0">
                <a:latin typeface="Futura Std Medium" panose="020B0502020204020303" pitchFamily="34" charset="0"/>
                <a:cs typeface="Arial"/>
              </a:rPr>
              <a:t>The cleansing mousse cleanses without drying out the skin </a:t>
            </a:r>
          </a:p>
          <a:p>
            <a:pPr eaLnBrk="1" hangingPunct="1">
              <a:defRPr/>
            </a:pP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Perfume</a:t>
            </a:r>
            <a:r>
              <a:rPr lang="de-DE" sz="1200" dirty="0">
                <a:latin typeface="Futura Std Medium" panose="020B0502020204020303" pitchFamily="34" charset="0"/>
                <a:cs typeface="Arial"/>
              </a:rPr>
              <a:t> </a:t>
            </a:r>
            <a:r>
              <a:rPr lang="de-DE" sz="1200" dirty="0" err="1">
                <a:latin typeface="Futura Std Medium" panose="020B0502020204020303" pitchFamily="34" charset="0"/>
                <a:cs typeface="Arial"/>
              </a:rPr>
              <a:t>free</a:t>
            </a:r>
            <a:r>
              <a:rPr lang="de-DE" sz="1200" dirty="0">
                <a:latin typeface="Futura Std Medium" panose="020B0502020204020303" pitchFamily="34" charset="0"/>
                <a:cs typeface="Arial"/>
              </a:rPr>
              <a:t>.</a:t>
            </a:r>
          </a:p>
          <a:p>
            <a:pPr eaLnBrk="1" hangingPunct="1">
              <a:defRPr/>
            </a:pPr>
            <a:endParaRPr lang="de-DE" sz="900" dirty="0">
              <a:latin typeface="Futura Std Medium" panose="020B0502020204020303" pitchFamily="34" charset="0"/>
              <a:cs typeface="Arial"/>
            </a:endParaRPr>
          </a:p>
          <a:p>
            <a:pPr eaLnBrk="1" hangingPunct="1">
              <a:defRPr/>
            </a:pPr>
            <a:r>
              <a:rPr lang="de-DE" sz="900" dirty="0">
                <a:latin typeface="Futura Std Medium" panose="020B0502020204020303" pitchFamily="34" charset="0"/>
                <a:cs typeface="Arial"/>
              </a:rPr>
              <a:t>Oat protein, sugar beet, hyaluronic acid,</a:t>
            </a:r>
          </a:p>
          <a:p>
            <a:pPr eaLnBrk="1" hangingPunct="1">
              <a:defRPr/>
            </a:pPr>
            <a:r>
              <a:rPr lang="de-DE" sz="900" dirty="0">
                <a:latin typeface="Futura Std Medium" panose="020B0502020204020303" pitchFamily="34" charset="0"/>
                <a:cs typeface="Arial"/>
              </a:rPr>
              <a:t>Fragrance-free</a:t>
            </a:r>
          </a:p>
          <a:p>
            <a:pPr eaLnBrk="1" hangingPunct="1">
              <a:defRPr/>
            </a:pPr>
            <a:endParaRPr lang="de-DE" sz="900" dirty="0">
              <a:latin typeface="Futura Std Medium" panose="020B0502020204020303" pitchFamily="34" charset="0"/>
              <a:cs typeface="Arial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2900</Words>
  <Application>Microsoft Office PowerPoint</Application>
  <PresentationFormat>Bildschirmpräsentation (4:3)</PresentationFormat>
  <Paragraphs>453</Paragraphs>
  <Slides>17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9" baseType="lpstr">
      <vt:lpstr>Arial</vt:lpstr>
      <vt:lpstr>Futura Lt BT</vt:lpstr>
      <vt:lpstr>Futura Md</vt:lpstr>
      <vt:lpstr>Futura Std Medium</vt:lpstr>
      <vt:lpstr>Schnyder L Bold</vt:lpstr>
      <vt:lpstr>Schnyder L Demi</vt:lpstr>
      <vt:lpstr>Schnyder M Demi</vt:lpstr>
      <vt:lpstr>Schnyder S Demi</vt:lpstr>
      <vt:lpstr>Symbol</vt:lpstr>
      <vt:lpstr>Wingdings</vt:lpstr>
      <vt:lpstr>Standarddesign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Bürkle</dc:creator>
  <cp:keywords>, docId:58C40E6759D59ED1622B9CF734D6024E</cp:keywords>
  <cp:lastModifiedBy>Claudia Zandron</cp:lastModifiedBy>
  <cp:revision>1015</cp:revision>
  <cp:lastPrinted>2024-01-18T09:46:46Z</cp:lastPrinted>
  <dcterms:created xsi:type="dcterms:W3CDTF">2009-05-12T14:34:15Z</dcterms:created>
  <dcterms:modified xsi:type="dcterms:W3CDTF">2024-05-31T07:08:38Z</dcterms:modified>
</cp:coreProperties>
</file>